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4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1"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C63456-5174-49F5-A873-DF9237EC1C81}">
          <p14:sldIdLst>
            <p14:sldId id="256"/>
            <p14:sldId id="257"/>
            <p14:sldId id="258"/>
            <p14:sldId id="259"/>
            <p14:sldId id="260"/>
            <p14:sldId id="261"/>
            <p14:sldId id="262"/>
            <p14:sldId id="263"/>
            <p14:sldId id="264"/>
            <p14:sldId id="265"/>
            <p14:sldId id="266"/>
            <p14:sldId id="267"/>
            <p14:sldId id="268"/>
            <p14:sldId id="269"/>
            <p14:sldId id="270"/>
            <p14:sldId id="273"/>
            <p14:sldId id="271"/>
            <p14:sldId id="27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FE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5" d="100"/>
          <a:sy n="65" d="100"/>
        </p:scale>
        <p:origin x="65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B46B8FB-F6A2-5F47-A6CD-A7E17E69270F}"/>
              </a:ext>
            </a:extLst>
          </p:cNvPr>
          <p:cNvGrpSpPr/>
          <p:nvPr/>
        </p:nvGrpSpPr>
        <p:grpSpPr>
          <a:xfrm>
            <a:off x="6201388" y="0"/>
            <a:ext cx="5990612" cy="6858001"/>
            <a:chOff x="6201388" y="0"/>
            <a:chExt cx="5990612" cy="6858001"/>
          </a:xfrm>
        </p:grpSpPr>
        <p:sp>
          <p:nvSpPr>
            <p:cNvPr id="45" name="Oval 44">
              <a:extLst>
                <a:ext uri="{FF2B5EF4-FFF2-40B4-BE49-F238E27FC236}">
                  <a16:creationId xmlns:a16="http://schemas.microsoft.com/office/drawing/2014/main" id="{419BDE93-3EC2-4E4D-BC0B-417378F49EDA}"/>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FE21F82F-1EE5-8240-97F8-387DF0253FCE}"/>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48">
              <a:extLst>
                <a:ext uri="{FF2B5EF4-FFF2-40B4-BE49-F238E27FC236}">
                  <a16:creationId xmlns:a16="http://schemas.microsoft.com/office/drawing/2014/main" id="{AE1903E3-6B5F-6B4C-9A1F-62628A050AEB}"/>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F7C55863-3B37-0743-B001-1A970033FBA8}"/>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32B4C24-3A58-924C-B79A-D961EF7C2C48}"/>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1EF52E0-D2CF-544F-93A6-4D7B45A0483A}"/>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a:extLst>
                <a:ext uri="{FF2B5EF4-FFF2-40B4-BE49-F238E27FC236}">
                  <a16:creationId xmlns:a16="http://schemas.microsoft.com/office/drawing/2014/main" id="{6966CFE5-1C8C-2E4F-9B2D-A8438F5A5322}"/>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64">
              <a:extLst>
                <a:ext uri="{FF2B5EF4-FFF2-40B4-BE49-F238E27FC236}">
                  <a16:creationId xmlns:a16="http://schemas.microsoft.com/office/drawing/2014/main" id="{9FD29EF3-A5B2-554A-A307-6BE1BCE8AF03}"/>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Oval 66">
              <a:extLst>
                <a:ext uri="{FF2B5EF4-FFF2-40B4-BE49-F238E27FC236}">
                  <a16:creationId xmlns:a16="http://schemas.microsoft.com/office/drawing/2014/main" id="{AC1ECAD8-0CF2-934D-AA1E-C108208CDE6F}"/>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B14DED1-3A58-8C4D-902E-2A9F34043F61}"/>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5D65157-5719-0341-A807-A8956595FB4C}"/>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7F23F74-B777-2A4C-8EF9-E798880D5942}"/>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E3B9A050-0AE1-1D4B-A2AC-6EEF64B106D9}"/>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71">
              <a:extLst>
                <a:ext uri="{FF2B5EF4-FFF2-40B4-BE49-F238E27FC236}">
                  <a16:creationId xmlns:a16="http://schemas.microsoft.com/office/drawing/2014/main" id="{C424FE38-F803-8D47-BF56-1B18EC2B1F0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Oval 72">
              <a:extLst>
                <a:ext uri="{FF2B5EF4-FFF2-40B4-BE49-F238E27FC236}">
                  <a16:creationId xmlns:a16="http://schemas.microsoft.com/office/drawing/2014/main" id="{E37187F2-9212-0641-97D0-1ACD50B748A8}"/>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760C651-2AC4-564E-BEAA-AB7FAFE7F79F}"/>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8B0A1B8-5BA3-3548-9511-B4904D05264B}"/>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a:extLst>
                <a:ext uri="{FF2B5EF4-FFF2-40B4-BE49-F238E27FC236}">
                  <a16:creationId xmlns:a16="http://schemas.microsoft.com/office/drawing/2014/main" id="{424CD779-EE9A-214D-9488-767327E373AA}"/>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76">
              <a:extLst>
                <a:ext uri="{FF2B5EF4-FFF2-40B4-BE49-F238E27FC236}">
                  <a16:creationId xmlns:a16="http://schemas.microsoft.com/office/drawing/2014/main" id="{630D08C6-9EFB-8540-875F-2A55DED2AAE3}"/>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77">
              <a:extLst>
                <a:ext uri="{FF2B5EF4-FFF2-40B4-BE49-F238E27FC236}">
                  <a16:creationId xmlns:a16="http://schemas.microsoft.com/office/drawing/2014/main" id="{D7E8DA86-1294-4641-9C52-6E153150641C}"/>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78">
              <a:extLst>
                <a:ext uri="{FF2B5EF4-FFF2-40B4-BE49-F238E27FC236}">
                  <a16:creationId xmlns:a16="http://schemas.microsoft.com/office/drawing/2014/main" id="{011063C9-2A43-3348-A018-F27FACAA778D}"/>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9">
              <a:extLst>
                <a:ext uri="{FF2B5EF4-FFF2-40B4-BE49-F238E27FC236}">
                  <a16:creationId xmlns:a16="http://schemas.microsoft.com/office/drawing/2014/main" id="{EE85C7DE-D965-244F-BD95-3A05FF4AAC61}"/>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80">
              <a:extLst>
                <a:ext uri="{FF2B5EF4-FFF2-40B4-BE49-F238E27FC236}">
                  <a16:creationId xmlns:a16="http://schemas.microsoft.com/office/drawing/2014/main" id="{315A1389-149A-3342-A863-637D42FDB28D}"/>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81">
              <a:extLst>
                <a:ext uri="{FF2B5EF4-FFF2-40B4-BE49-F238E27FC236}">
                  <a16:creationId xmlns:a16="http://schemas.microsoft.com/office/drawing/2014/main" id="{B149CC6F-B6C6-BE46-B451-1BF7D47A8936}"/>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DAB39E9-6F50-3F4B-9DDB-FC0E0CA993A6}"/>
              </a:ext>
            </a:extLst>
          </p:cNvPr>
          <p:cNvSpPr>
            <a:spLocks noGrp="1"/>
          </p:cNvSpPr>
          <p:nvPr>
            <p:ph type="ctrTitle"/>
          </p:nvPr>
        </p:nvSpPr>
        <p:spPr>
          <a:xfrm>
            <a:off x="565150" y="768334"/>
            <a:ext cx="5066001" cy="2866405"/>
          </a:xfrm>
        </p:spPr>
        <p:txBody>
          <a:bodyPr anchor="t"/>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A6B2C33E-E9A6-304D-BBCB-97AD0B213CE0}"/>
              </a:ext>
            </a:extLst>
          </p:cNvPr>
          <p:cNvSpPr>
            <a:spLocks noGrp="1"/>
          </p:cNvSpPr>
          <p:nvPr>
            <p:ph type="subTitle" idx="1"/>
          </p:nvPr>
        </p:nvSpPr>
        <p:spPr>
          <a:xfrm>
            <a:off x="565150" y="4283239"/>
            <a:ext cx="5066001" cy="1475177"/>
          </a:xfrm>
        </p:spPr>
        <p:txBody>
          <a:bodyPr anchor="b"/>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29C75C4-E533-BE48-B528-D1A278BC39A3}"/>
              </a:ext>
            </a:extLst>
          </p:cNvPr>
          <p:cNvSpPr>
            <a:spLocks noGrp="1"/>
          </p:cNvSpPr>
          <p:nvPr>
            <p:ph type="dt" sz="half" idx="10"/>
          </p:nvPr>
        </p:nvSpPr>
        <p:spPr>
          <a:xfrm>
            <a:off x="566928" y="457200"/>
            <a:ext cx="3608205" cy="365125"/>
          </a:xfrm>
        </p:spPr>
        <p:txBody>
          <a:bodyPr/>
          <a:lstStyle>
            <a:lvl1pPr algn="l">
              <a:defRPr/>
            </a:lvl1pPr>
          </a:lstStyle>
          <a:p>
            <a:pPr algn="l"/>
            <a:fld id="{A5B0A250-5CC0-1746-B209-08E8B0DAE6AF}" type="datetimeFigureOut">
              <a:rPr lang="en-US" smtClean="0"/>
              <a:pPr algn="l"/>
              <a:t>5/3/2023</a:t>
            </a:fld>
            <a:endParaRPr lang="en-US" dirty="0"/>
          </a:p>
        </p:txBody>
      </p:sp>
      <p:sp>
        <p:nvSpPr>
          <p:cNvPr id="5" name="Footer Placeholder 4">
            <a:extLst>
              <a:ext uri="{FF2B5EF4-FFF2-40B4-BE49-F238E27FC236}">
                <a16:creationId xmlns:a16="http://schemas.microsoft.com/office/drawing/2014/main" id="{8F09BA8A-EF83-434D-A90E-0805D1104A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CFDDE0-90B9-AD4E-B0EB-E7464FA9CDF2}"/>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D33A3282-0389-C547-8CA6-7F3E7F27B34D}"/>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541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ED46EE4-CE67-DD46-A751-9FEA049A22B8}"/>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955C5B70-D34F-8A49-B220-808CE2BBB7F3}"/>
                </a:ext>
              </a:extLst>
            </p:cNvPr>
            <p:cNvSpPr/>
            <p:nvPr/>
          </p:nvSpPr>
          <p:spPr>
            <a:xfrm>
              <a:off x="8928528" y="491812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BBFE624-6DBD-8541-B43B-180C0AFA21F0}"/>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6E01AC23-2120-A542-B140-5A29AA27A2C8}"/>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154689C0-9C35-9B4D-906B-DA287DA55A38}"/>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96570F0-11E0-6147-9053-E3A4B5DBA0E4}"/>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BDD97F6-A366-B54A-B889-42E97AFEDE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58E853BC-EE80-374B-B823-8D51A948C4CF}"/>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4B5B70B1-649D-9848-B5D4-6DE04D55F5F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46A2092A-2157-0A49-937F-BBAE14687DE7}"/>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F092371E-D526-AF43-816F-F7AEBA9FF16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06995714-B51E-E84A-9FD5-3AD33004E517}"/>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0FDB0CC5-76AA-6E44-8376-4EE649C1DE42}"/>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3D981F0B-8982-1C45-8D7C-30E744003823}"/>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76EEB7-1E87-0447-8CD6-DD220CF4EE59}"/>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BA8AE526-3A03-9B41-8C9F-27156E701C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08D72-182D-C947-B3F7-B74948D0849B}"/>
              </a:ext>
            </a:extLst>
          </p:cNvPr>
          <p:cNvSpPr>
            <a:spLocks noGrp="1"/>
          </p:cNvSpPr>
          <p:nvPr>
            <p:ph type="dt" sz="half" idx="10"/>
          </p:nvPr>
        </p:nvSpPr>
        <p:spPr/>
        <p:txBody>
          <a:bodyPr/>
          <a:lstStyle/>
          <a:p>
            <a:fld id="{A5B0A250-5CC0-1746-B209-08E8B0DAE6AF}" type="datetimeFigureOut">
              <a:rPr lang="en-US" smtClean="0"/>
              <a:t>5/3/2023</a:t>
            </a:fld>
            <a:endParaRPr lang="en-US" dirty="0"/>
          </a:p>
        </p:txBody>
      </p:sp>
      <p:sp>
        <p:nvSpPr>
          <p:cNvPr id="5" name="Footer Placeholder 4">
            <a:extLst>
              <a:ext uri="{FF2B5EF4-FFF2-40B4-BE49-F238E27FC236}">
                <a16:creationId xmlns:a16="http://schemas.microsoft.com/office/drawing/2014/main" id="{B076E396-D059-AF4D-A1D9-C1347978AA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F8845B6-87C0-2F4A-8146-00E911CDF70D}"/>
              </a:ext>
            </a:extLst>
          </p:cNvPr>
          <p:cNvSpPr>
            <a:spLocks noGrp="1"/>
          </p:cNvSpPr>
          <p:nvPr>
            <p:ph type="sldNum" sz="quarter" idx="12"/>
          </p:nvPr>
        </p:nvSpPr>
        <p:spPr>
          <a:xfrm>
            <a:off x="7086480"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A78A912D-4325-C449-BF2E-F331A221C695}"/>
              </a:ext>
            </a:extLst>
          </p:cNvPr>
          <p:cNvCxnSpPr>
            <a:cxnSpLocks/>
          </p:cNvCxnSpPr>
          <p:nvPr/>
        </p:nvCxnSpPr>
        <p:spPr>
          <a:xfrm>
            <a:off x="565150" y="6087110"/>
            <a:ext cx="733514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169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803ECC-8207-244B-8051-94AA5304EDD9}"/>
              </a:ext>
            </a:extLst>
          </p:cNvPr>
          <p:cNvGrpSpPr/>
          <p:nvPr/>
        </p:nvGrpSpPr>
        <p:grpSpPr>
          <a:xfrm>
            <a:off x="10290315" y="0"/>
            <a:ext cx="1901686" cy="6858000"/>
            <a:chOff x="10290315" y="0"/>
            <a:chExt cx="1901686" cy="6858000"/>
          </a:xfrm>
        </p:grpSpPr>
        <p:sp>
          <p:nvSpPr>
            <p:cNvPr id="17" name="Freeform 16">
              <a:extLst>
                <a:ext uri="{FF2B5EF4-FFF2-40B4-BE49-F238E27FC236}">
                  <a16:creationId xmlns:a16="http://schemas.microsoft.com/office/drawing/2014/main" id="{CF2E8536-821C-3846-A152-2001B7BA4BC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7A02781-FFB4-C04E-97FB-78D26A9E8F1C}"/>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4C29607-37D2-7A4B-98E2-2C851CD6776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12FC7BA-80CC-1C4E-B268-B3EEA08137F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BEBC8FB1-96B9-D84A-BD2A-BC8410EBE012}"/>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A8455B4-A778-B44D-A7E8-C45A4846D9F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B0407CCA-80EF-2B45-8F8C-7D5796A61BC0}"/>
              </a:ext>
            </a:extLst>
          </p:cNvPr>
          <p:cNvSpPr>
            <a:spLocks noGrp="1"/>
          </p:cNvSpPr>
          <p:nvPr>
            <p:ph type="title" orient="vert"/>
          </p:nvPr>
        </p:nvSpPr>
        <p:spPr>
          <a:xfrm>
            <a:off x="8950095" y="976630"/>
            <a:ext cx="2268507" cy="47845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A221C3-F2D3-FC4F-938B-4C4CAC7370B1}"/>
              </a:ext>
            </a:extLst>
          </p:cNvPr>
          <p:cNvSpPr>
            <a:spLocks noGrp="1"/>
          </p:cNvSpPr>
          <p:nvPr>
            <p:ph type="body" orient="vert" idx="1"/>
          </p:nvPr>
        </p:nvSpPr>
        <p:spPr>
          <a:xfrm>
            <a:off x="565150" y="976630"/>
            <a:ext cx="8264057" cy="478459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B061B46-3E9A-AC48-8C84-5B46EA1EC583}"/>
              </a:ext>
            </a:extLst>
          </p:cNvPr>
          <p:cNvSpPr>
            <a:spLocks noGrp="1"/>
          </p:cNvSpPr>
          <p:nvPr>
            <p:ph type="dt" sz="half" idx="10"/>
          </p:nvPr>
        </p:nvSpPr>
        <p:spPr/>
        <p:txBody>
          <a:bodyPr/>
          <a:lstStyle/>
          <a:p>
            <a:fld id="{A5B0A250-5CC0-1746-B209-08E8B0DAE6AF}" type="datetimeFigureOut">
              <a:rPr lang="en-US" smtClean="0"/>
              <a:t>5/3/2023</a:t>
            </a:fld>
            <a:endParaRPr lang="en-US"/>
          </a:p>
        </p:txBody>
      </p:sp>
      <p:sp>
        <p:nvSpPr>
          <p:cNvPr id="5" name="Footer Placeholder 4">
            <a:extLst>
              <a:ext uri="{FF2B5EF4-FFF2-40B4-BE49-F238E27FC236}">
                <a16:creationId xmlns:a16="http://schemas.microsoft.com/office/drawing/2014/main" id="{369F8F49-5859-714C-8EE1-61A74F324E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2B6F69-3FFA-D94F-BA99-873D36F7F69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C31B40EC-87DB-A64F-9D4B-98A86F7CEFFF}"/>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524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5/3/2023</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263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ABDDED5-B489-454D-A72D-46C9473AB018}"/>
              </a:ext>
            </a:extLst>
          </p:cNvPr>
          <p:cNvGrpSpPr/>
          <p:nvPr/>
        </p:nvGrpSpPr>
        <p:grpSpPr>
          <a:xfrm>
            <a:off x="6201388" y="0"/>
            <a:ext cx="5990612" cy="6858001"/>
            <a:chOff x="6201388" y="0"/>
            <a:chExt cx="5990612" cy="6858001"/>
          </a:xfrm>
        </p:grpSpPr>
        <p:sp>
          <p:nvSpPr>
            <p:cNvPr id="40" name="Oval 39">
              <a:extLst>
                <a:ext uri="{FF2B5EF4-FFF2-40B4-BE49-F238E27FC236}">
                  <a16:creationId xmlns:a16="http://schemas.microsoft.com/office/drawing/2014/main" id="{E6338A9A-49A1-B04D-B479-43604A5CD6D5}"/>
                </a:ext>
              </a:extLst>
            </p:cNvPr>
            <p:cNvSpPr/>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3151B6D8-101B-F34D-992A-1668DB5D0067}"/>
                </a:ext>
              </a:extLst>
            </p:cNvPr>
            <p:cNvSpPr/>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21D4DE71-EB1A-E74C-9364-5FEC5377F4EF}"/>
                </a:ext>
              </a:extLst>
            </p:cNvPr>
            <p:cNvSpPr/>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Oval 42">
              <a:extLst>
                <a:ext uri="{FF2B5EF4-FFF2-40B4-BE49-F238E27FC236}">
                  <a16:creationId xmlns:a16="http://schemas.microsoft.com/office/drawing/2014/main" id="{BD99A5CD-9D3A-DA46-AD96-34B9DB522051}"/>
                </a:ext>
              </a:extLst>
            </p:cNvPr>
            <p:cNvSpPr/>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537DF9-74F2-924C-9B63-22B100C80C92}"/>
                </a:ext>
              </a:extLst>
            </p:cNvPr>
            <p:cNvSpPr/>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7655457-8E4D-F34C-A595-66A45E9C3A1F}"/>
                </a:ext>
              </a:extLst>
            </p:cNvPr>
            <p:cNvSpPr/>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FB0E8D2C-8947-E44C-BC5F-F81B083DAA3E}"/>
                </a:ext>
              </a:extLst>
            </p:cNvPr>
            <p:cNvSpPr/>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46">
              <a:extLst>
                <a:ext uri="{FF2B5EF4-FFF2-40B4-BE49-F238E27FC236}">
                  <a16:creationId xmlns:a16="http://schemas.microsoft.com/office/drawing/2014/main" id="{ED57F45D-85B8-AC49-A2BA-E941F1BE7F15}"/>
                </a:ext>
              </a:extLst>
            </p:cNvPr>
            <p:cNvSpPr/>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Oval 47">
              <a:extLst>
                <a:ext uri="{FF2B5EF4-FFF2-40B4-BE49-F238E27FC236}">
                  <a16:creationId xmlns:a16="http://schemas.microsoft.com/office/drawing/2014/main" id="{DA576359-CAE3-634C-8DF8-A834BCD7D668}"/>
                </a:ext>
              </a:extLst>
            </p:cNvPr>
            <p:cNvSpPr/>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6343F35-6601-BD4A-B9A5-25361D0453D2}"/>
                </a:ext>
              </a:extLst>
            </p:cNvPr>
            <p:cNvSpPr/>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ED1C169-DCD9-9C4B-91B1-519621155A64}"/>
                </a:ext>
              </a:extLst>
            </p:cNvPr>
            <p:cNvSpPr/>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32328AC7-E0BC-0E46-A25B-11D523EC8100}"/>
                </a:ext>
              </a:extLst>
            </p:cNvPr>
            <p:cNvSpPr/>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32BBE02A-588F-6C4D-B310-694098C6A340}"/>
                </a:ext>
              </a:extLst>
            </p:cNvPr>
            <p:cNvSpPr/>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6751D5A0-C90A-0A44-8654-CFE1B719B353}"/>
                </a:ext>
              </a:extLst>
            </p:cNvPr>
            <p:cNvSpPr/>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Oval 53">
              <a:extLst>
                <a:ext uri="{FF2B5EF4-FFF2-40B4-BE49-F238E27FC236}">
                  <a16:creationId xmlns:a16="http://schemas.microsoft.com/office/drawing/2014/main" id="{0F0FA086-0D80-B74A-9B37-5EACDE30D61F}"/>
                </a:ext>
              </a:extLst>
            </p:cNvPr>
            <p:cNvSpPr/>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022E302-2A55-8844-A50B-DC16D075E16B}"/>
                </a:ext>
              </a:extLst>
            </p:cNvPr>
            <p:cNvSpPr/>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F4B325F5-A048-2843-A40B-3B2B31ECED76}"/>
                </a:ext>
              </a:extLst>
            </p:cNvPr>
            <p:cNvSpPr/>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a:extLst>
                <a:ext uri="{FF2B5EF4-FFF2-40B4-BE49-F238E27FC236}">
                  <a16:creationId xmlns:a16="http://schemas.microsoft.com/office/drawing/2014/main" id="{7707B616-7E85-5442-B46B-AF9426A7A0E9}"/>
                </a:ext>
              </a:extLst>
            </p:cNvPr>
            <p:cNvSpPr/>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8" name="Freeform 57">
              <a:extLst>
                <a:ext uri="{FF2B5EF4-FFF2-40B4-BE49-F238E27FC236}">
                  <a16:creationId xmlns:a16="http://schemas.microsoft.com/office/drawing/2014/main" id="{08914A00-D181-5847-A150-77CE67F94369}"/>
                </a:ext>
              </a:extLst>
            </p:cNvPr>
            <p:cNvSpPr/>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58">
              <a:extLst>
                <a:ext uri="{FF2B5EF4-FFF2-40B4-BE49-F238E27FC236}">
                  <a16:creationId xmlns:a16="http://schemas.microsoft.com/office/drawing/2014/main" id="{DAF2D976-5F49-2848-B465-C85708A6D706}"/>
                </a:ext>
              </a:extLst>
            </p:cNvPr>
            <p:cNvSpPr/>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59">
              <a:extLst>
                <a:ext uri="{FF2B5EF4-FFF2-40B4-BE49-F238E27FC236}">
                  <a16:creationId xmlns:a16="http://schemas.microsoft.com/office/drawing/2014/main" id="{5E333474-B850-354C-A2E2-01735C948D47}"/>
                </a:ext>
              </a:extLst>
            </p:cNvPr>
            <p:cNvSpPr/>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60">
              <a:extLst>
                <a:ext uri="{FF2B5EF4-FFF2-40B4-BE49-F238E27FC236}">
                  <a16:creationId xmlns:a16="http://schemas.microsoft.com/office/drawing/2014/main" id="{BC25646C-71B3-4A44-A4FE-C3CABE5580BB}"/>
                </a:ext>
              </a:extLst>
            </p:cNvPr>
            <p:cNvSpPr/>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61">
              <a:extLst>
                <a:ext uri="{FF2B5EF4-FFF2-40B4-BE49-F238E27FC236}">
                  <a16:creationId xmlns:a16="http://schemas.microsoft.com/office/drawing/2014/main" id="{B598CFE9-67EE-E342-9EF7-F40A1E0BE59E}"/>
                </a:ext>
              </a:extLst>
            </p:cNvPr>
            <p:cNvSpPr/>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62">
              <a:extLst>
                <a:ext uri="{FF2B5EF4-FFF2-40B4-BE49-F238E27FC236}">
                  <a16:creationId xmlns:a16="http://schemas.microsoft.com/office/drawing/2014/main" id="{1E29AD13-94FE-1349-A28E-10F6E780F510}"/>
                </a:ext>
              </a:extLst>
            </p:cNvPr>
            <p:cNvSpPr/>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0648E-B4D5-4145-84E7-46B5793EA68B}"/>
              </a:ext>
            </a:extLst>
          </p:cNvPr>
          <p:cNvSpPr>
            <a:spLocks noGrp="1"/>
          </p:cNvSpPr>
          <p:nvPr>
            <p:ph type="title"/>
          </p:nvPr>
        </p:nvSpPr>
        <p:spPr>
          <a:xfrm>
            <a:off x="565150" y="768351"/>
            <a:ext cx="5066001" cy="2334768"/>
          </a:xfrm>
        </p:spPr>
        <p:txBody>
          <a:bodyPr anchor="t"/>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E3B92A6-7558-3148-B855-5BC58B4159C5}"/>
              </a:ext>
            </a:extLst>
          </p:cNvPr>
          <p:cNvSpPr>
            <a:spLocks noGrp="1"/>
          </p:cNvSpPr>
          <p:nvPr>
            <p:ph type="body" idx="1"/>
          </p:nvPr>
        </p:nvSpPr>
        <p:spPr>
          <a:xfrm>
            <a:off x="565150" y="4255453"/>
            <a:ext cx="5066001" cy="1500187"/>
          </a:xfrm>
        </p:spPr>
        <p:txBody>
          <a:bodyPr anchor="b"/>
          <a:lstStyle>
            <a:lvl1pPr marL="0" indent="0">
              <a:buNone/>
              <a:defRPr sz="2400">
                <a:solidFill>
                  <a:schemeClr val="bg1">
                    <a:lumMod val="6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3A0B541-D211-974B-97FE-C1F9473ABE9D}"/>
              </a:ext>
            </a:extLst>
          </p:cNvPr>
          <p:cNvSpPr>
            <a:spLocks noGrp="1"/>
          </p:cNvSpPr>
          <p:nvPr>
            <p:ph type="dt" sz="half" idx="10"/>
          </p:nvPr>
        </p:nvSpPr>
        <p:spPr/>
        <p:txBody>
          <a:bodyPr/>
          <a:lstStyle/>
          <a:p>
            <a:fld id="{A5B0A250-5CC0-1746-B209-08E8B0DAE6AF}" type="datetimeFigureOut">
              <a:rPr lang="en-US" smtClean="0"/>
              <a:t>5/3/2023</a:t>
            </a:fld>
            <a:endParaRPr lang="en-US" dirty="0"/>
          </a:p>
        </p:txBody>
      </p:sp>
      <p:sp>
        <p:nvSpPr>
          <p:cNvPr id="5" name="Footer Placeholder 4">
            <a:extLst>
              <a:ext uri="{FF2B5EF4-FFF2-40B4-BE49-F238E27FC236}">
                <a16:creationId xmlns:a16="http://schemas.microsoft.com/office/drawing/2014/main" id="{A1727FB0-D95A-D543-8E29-6E5F22B491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9C4404-F49D-9F48-A10B-1F60870B4450}"/>
              </a:ext>
            </a:extLst>
          </p:cNvPr>
          <p:cNvSpPr>
            <a:spLocks noGrp="1"/>
          </p:cNvSpPr>
          <p:nvPr>
            <p:ph type="sldNum" sz="quarter" idx="12"/>
          </p:nvPr>
        </p:nvSpPr>
        <p:spPr>
          <a:xfrm>
            <a:off x="4817335" y="6141085"/>
            <a:ext cx="813816" cy="365125"/>
          </a:xfrm>
        </p:spPr>
        <p:txBody>
          <a:bodyPr/>
          <a:lstStyle/>
          <a:p>
            <a:fld id="{49ABCAEC-7D34-E549-A96E-FCEDAADBE4B0}" type="slidenum">
              <a:rPr lang="en-US" smtClean="0"/>
              <a:t>‹#›</a:t>
            </a:fld>
            <a:endParaRPr lang="en-US" dirty="0"/>
          </a:p>
        </p:txBody>
      </p:sp>
      <p:cxnSp>
        <p:nvCxnSpPr>
          <p:cNvPr id="7" name="Straight Connector 6">
            <a:extLst>
              <a:ext uri="{FF2B5EF4-FFF2-40B4-BE49-F238E27FC236}">
                <a16:creationId xmlns:a16="http://schemas.microsoft.com/office/drawing/2014/main" id="{2D6A1FD1-D82F-3141-8687-8D7C0631C215}"/>
              </a:ext>
            </a:extLst>
          </p:cNvPr>
          <p:cNvCxnSpPr>
            <a:cxnSpLocks/>
          </p:cNvCxnSpPr>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145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42ECFEB-12CF-4C4F-BC8A-5816C27CA565}"/>
              </a:ext>
            </a:extLst>
          </p:cNvPr>
          <p:cNvGrpSpPr/>
          <p:nvPr/>
        </p:nvGrpSpPr>
        <p:grpSpPr>
          <a:xfrm>
            <a:off x="10290315" y="0"/>
            <a:ext cx="1901686" cy="6858000"/>
            <a:chOff x="10290315" y="0"/>
            <a:chExt cx="1901686" cy="6858000"/>
          </a:xfrm>
        </p:grpSpPr>
        <p:sp>
          <p:nvSpPr>
            <p:cNvPr id="18" name="Oval 17">
              <a:extLst>
                <a:ext uri="{FF2B5EF4-FFF2-40B4-BE49-F238E27FC236}">
                  <a16:creationId xmlns:a16="http://schemas.microsoft.com/office/drawing/2014/main" id="{626C9482-2804-144B-88B2-0AF191BD757D}"/>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71363F79-96BD-9240-86E2-DF26C9C2437D}"/>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153F0BF1-DA57-1D49-82F0-802F4D385A85}"/>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8CD42A1B-A03A-C946-8A2A-CE437EA433FD}"/>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5591FE00-3AAF-9B4B-8107-E94D50828227}"/>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49E92E9-89A7-4842-B271-411C7DF75D2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C29C99-0841-9F46-AB1A-E9751DFE4487}"/>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0AB684-BDA8-014B-8DCC-125F8B8DCEE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540E05-0F5F-6243-AD57-66BFC33ADBAC}"/>
              </a:ext>
            </a:extLst>
          </p:cNvPr>
          <p:cNvSpPr>
            <a:spLocks noGrp="1"/>
          </p:cNvSpPr>
          <p:nvPr>
            <p:ph sz="half" idx="1"/>
          </p:nvPr>
        </p:nvSpPr>
        <p:spPr>
          <a:xfrm>
            <a:off x="562851"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170B3A4-11FE-D94C-9B93-255E36231064}"/>
              </a:ext>
            </a:extLst>
          </p:cNvPr>
          <p:cNvSpPr>
            <a:spLocks noGrp="1"/>
          </p:cNvSpPr>
          <p:nvPr>
            <p:ph sz="half" idx="2"/>
          </p:nvPr>
        </p:nvSpPr>
        <p:spPr>
          <a:xfrm>
            <a:off x="6389638" y="2365755"/>
            <a:ext cx="5239512" cy="33954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67BEEAF-F881-6E48-84AF-E5CEEF1C7167}"/>
              </a:ext>
            </a:extLst>
          </p:cNvPr>
          <p:cNvSpPr>
            <a:spLocks noGrp="1"/>
          </p:cNvSpPr>
          <p:nvPr>
            <p:ph type="dt" sz="half" idx="10"/>
          </p:nvPr>
        </p:nvSpPr>
        <p:spPr/>
        <p:txBody>
          <a:bodyPr/>
          <a:lstStyle/>
          <a:p>
            <a:fld id="{A5B0A250-5CC0-1746-B209-08E8B0DAE6AF}" type="datetimeFigureOut">
              <a:rPr lang="en-US" smtClean="0"/>
              <a:t>5/3/2023</a:t>
            </a:fld>
            <a:endParaRPr lang="en-US" dirty="0"/>
          </a:p>
        </p:txBody>
      </p:sp>
      <p:sp>
        <p:nvSpPr>
          <p:cNvPr id="6" name="Footer Placeholder 5">
            <a:extLst>
              <a:ext uri="{FF2B5EF4-FFF2-40B4-BE49-F238E27FC236}">
                <a16:creationId xmlns:a16="http://schemas.microsoft.com/office/drawing/2014/main" id="{9C472753-1CC3-9244-9AF0-6927018A64F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4DD55D0-FCC7-AC42-9810-9B49E3348958}"/>
              </a:ext>
            </a:extLst>
          </p:cNvPr>
          <p:cNvSpPr>
            <a:spLocks noGrp="1"/>
          </p:cNvSpPr>
          <p:nvPr>
            <p:ph type="sldNum" sz="quarter" idx="12"/>
          </p:nvPr>
        </p:nvSpPr>
        <p:spPr/>
        <p:txBody>
          <a:bodyPr/>
          <a:lstStyle/>
          <a:p>
            <a:fld id="{49ABCAEC-7D34-E549-A96E-FCEDAADBE4B0}" type="slidenum">
              <a:rPr lang="en-US" smtClean="0"/>
              <a:t>‹#›</a:t>
            </a:fld>
            <a:endParaRPr lang="en-US" dirty="0"/>
          </a:p>
        </p:txBody>
      </p:sp>
      <p:cxnSp>
        <p:nvCxnSpPr>
          <p:cNvPr id="8" name="Straight Connector 7">
            <a:extLst>
              <a:ext uri="{FF2B5EF4-FFF2-40B4-BE49-F238E27FC236}">
                <a16:creationId xmlns:a16="http://schemas.microsoft.com/office/drawing/2014/main" id="{5FC736C3-88FB-244C-83B8-B2856998D22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633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7D16A9C-7411-5242-A59C-816B8907E3BE}"/>
              </a:ext>
            </a:extLst>
          </p:cNvPr>
          <p:cNvGrpSpPr/>
          <p:nvPr/>
        </p:nvGrpSpPr>
        <p:grpSpPr>
          <a:xfrm>
            <a:off x="10290315" y="0"/>
            <a:ext cx="1901686" cy="6858000"/>
            <a:chOff x="10290315" y="0"/>
            <a:chExt cx="1901686" cy="6858000"/>
          </a:xfrm>
        </p:grpSpPr>
        <p:sp>
          <p:nvSpPr>
            <p:cNvPr id="20" name="Oval 19">
              <a:extLst>
                <a:ext uri="{FF2B5EF4-FFF2-40B4-BE49-F238E27FC236}">
                  <a16:creationId xmlns:a16="http://schemas.microsoft.com/office/drawing/2014/main" id="{A997260B-7D44-7049-B605-7FD6E6CE5612}"/>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5D6AF601-77C3-D74A-B1E5-7F33703A6927}"/>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DFCA921-0F9E-2E41-A285-75409E25501A}"/>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120B9E03-438B-FC42-9DA1-835D5BC3FE8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23">
              <a:extLst>
                <a:ext uri="{FF2B5EF4-FFF2-40B4-BE49-F238E27FC236}">
                  <a16:creationId xmlns:a16="http://schemas.microsoft.com/office/drawing/2014/main" id="{4D670E1F-61CD-8940-A898-6D5092A78BB9}"/>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080C64CF-0C6A-3449-9709-AE038C4A7995}"/>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25">
              <a:extLst>
                <a:ext uri="{FF2B5EF4-FFF2-40B4-BE49-F238E27FC236}">
                  <a16:creationId xmlns:a16="http://schemas.microsoft.com/office/drawing/2014/main" id="{FEC46D5B-957F-A24C-8E36-CC71F660EC8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58182F-7B5E-FD42-AFC6-A3848D8332AC}"/>
              </a:ext>
            </a:extLst>
          </p:cNvPr>
          <p:cNvSpPr>
            <a:spLocks noGrp="1"/>
          </p:cNvSpPr>
          <p:nvPr>
            <p:ph type="title"/>
          </p:nvPr>
        </p:nvSpPr>
        <p:spPr>
          <a:xfrm>
            <a:off x="566928" y="768096"/>
            <a:ext cx="7333488" cy="127101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D9E4DE-75C0-C841-A68D-9D7BBAD76C5E}"/>
              </a:ext>
            </a:extLst>
          </p:cNvPr>
          <p:cNvSpPr>
            <a:spLocks noGrp="1"/>
          </p:cNvSpPr>
          <p:nvPr>
            <p:ph type="body" idx="1"/>
          </p:nvPr>
        </p:nvSpPr>
        <p:spPr>
          <a:xfrm>
            <a:off x="562149"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5C87F7-356E-9E43-97A0-D972B22853DA}"/>
              </a:ext>
            </a:extLst>
          </p:cNvPr>
          <p:cNvSpPr>
            <a:spLocks noGrp="1"/>
          </p:cNvSpPr>
          <p:nvPr>
            <p:ph sz="half" idx="2"/>
          </p:nvPr>
        </p:nvSpPr>
        <p:spPr>
          <a:xfrm>
            <a:off x="562149"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DAB4C28-30CB-CC4E-A25E-F4FEFA49BCA5}"/>
              </a:ext>
            </a:extLst>
          </p:cNvPr>
          <p:cNvSpPr>
            <a:spLocks noGrp="1"/>
          </p:cNvSpPr>
          <p:nvPr>
            <p:ph type="body" sz="quarter" idx="3"/>
          </p:nvPr>
        </p:nvSpPr>
        <p:spPr>
          <a:xfrm>
            <a:off x="6383066" y="2365756"/>
            <a:ext cx="5239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9ED0191-963B-1E4C-BEC5-9B42E39514A3}"/>
              </a:ext>
            </a:extLst>
          </p:cNvPr>
          <p:cNvSpPr>
            <a:spLocks noGrp="1"/>
          </p:cNvSpPr>
          <p:nvPr>
            <p:ph sz="quarter" idx="4"/>
          </p:nvPr>
        </p:nvSpPr>
        <p:spPr>
          <a:xfrm>
            <a:off x="6383066" y="3189668"/>
            <a:ext cx="5239512" cy="2571557"/>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F0E0BED-3EB7-BB4A-A556-FA967FB0115F}"/>
              </a:ext>
            </a:extLst>
          </p:cNvPr>
          <p:cNvSpPr>
            <a:spLocks noGrp="1"/>
          </p:cNvSpPr>
          <p:nvPr>
            <p:ph type="dt" sz="half" idx="10"/>
          </p:nvPr>
        </p:nvSpPr>
        <p:spPr/>
        <p:txBody>
          <a:bodyPr/>
          <a:lstStyle/>
          <a:p>
            <a:fld id="{A5B0A250-5CC0-1746-B209-08E8B0DAE6AF}" type="datetimeFigureOut">
              <a:rPr lang="en-US" smtClean="0"/>
              <a:t>5/3/2023</a:t>
            </a:fld>
            <a:endParaRPr lang="en-US" dirty="0"/>
          </a:p>
        </p:txBody>
      </p:sp>
      <p:sp>
        <p:nvSpPr>
          <p:cNvPr id="8" name="Footer Placeholder 7">
            <a:extLst>
              <a:ext uri="{FF2B5EF4-FFF2-40B4-BE49-F238E27FC236}">
                <a16:creationId xmlns:a16="http://schemas.microsoft.com/office/drawing/2014/main" id="{B6A2466A-4D90-174C-B382-AC4674D7215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6EADE49-8082-214B-9742-5EE8DA2E9FFE}"/>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10" name="Straight Connector 9">
            <a:extLst>
              <a:ext uri="{FF2B5EF4-FFF2-40B4-BE49-F238E27FC236}">
                <a16:creationId xmlns:a16="http://schemas.microsoft.com/office/drawing/2014/main" id="{75E39200-18D5-014B-BAB8-FF5D0BA15E0C}"/>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790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7DF52F6-A06E-0343-95B8-DAAC38DB4B8C}"/>
              </a:ext>
            </a:extLst>
          </p:cNvPr>
          <p:cNvGrpSpPr/>
          <p:nvPr/>
        </p:nvGrpSpPr>
        <p:grpSpPr>
          <a:xfrm>
            <a:off x="10290315" y="0"/>
            <a:ext cx="1901686" cy="6858000"/>
            <a:chOff x="10290315" y="0"/>
            <a:chExt cx="1901686" cy="6858000"/>
          </a:xfrm>
        </p:grpSpPr>
        <p:sp>
          <p:nvSpPr>
            <p:cNvPr id="16" name="Oval 15">
              <a:extLst>
                <a:ext uri="{FF2B5EF4-FFF2-40B4-BE49-F238E27FC236}">
                  <a16:creationId xmlns:a16="http://schemas.microsoft.com/office/drawing/2014/main" id="{67092C52-7052-0749-9DA0-9374DBF495AE}"/>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C64E1C2F-81E1-C44D-859C-946596C950F2}"/>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53626485-4263-0A44-9561-E278A7056C33}"/>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7D45AAB5-3CCC-DE4A-A962-3702911B55CC}"/>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8CAFB16F-8EDE-D44F-A51E-34EDC41E7404}"/>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DCD51329-732C-BB4C-98E5-715BAF9F8853}"/>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92B5D44-BC55-AF4C-984D-C8231B22F80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DFA1E9E2-564E-7049-A22F-BB5B876BABB5}"/>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B6359D05-C08D-7747-B2FC-3F62B3357315}"/>
              </a:ext>
            </a:extLst>
          </p:cNvPr>
          <p:cNvSpPr>
            <a:spLocks noGrp="1"/>
          </p:cNvSpPr>
          <p:nvPr>
            <p:ph type="dt" sz="half" idx="10"/>
          </p:nvPr>
        </p:nvSpPr>
        <p:spPr/>
        <p:txBody>
          <a:bodyPr/>
          <a:lstStyle/>
          <a:p>
            <a:fld id="{A5B0A250-5CC0-1746-B209-08E8B0DAE6AF}" type="datetimeFigureOut">
              <a:rPr lang="en-US" smtClean="0"/>
              <a:t>5/3/2023</a:t>
            </a:fld>
            <a:endParaRPr lang="en-US" dirty="0"/>
          </a:p>
        </p:txBody>
      </p:sp>
      <p:sp>
        <p:nvSpPr>
          <p:cNvPr id="4" name="Footer Placeholder 3">
            <a:extLst>
              <a:ext uri="{FF2B5EF4-FFF2-40B4-BE49-F238E27FC236}">
                <a16:creationId xmlns:a16="http://schemas.microsoft.com/office/drawing/2014/main" id="{8E2FF615-BB08-A844-B689-BAA7C50407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63A67D-F96F-4849-8C83-49CC3A6539BB}"/>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6" name="Straight Connector 5">
            <a:extLst>
              <a:ext uri="{FF2B5EF4-FFF2-40B4-BE49-F238E27FC236}">
                <a16:creationId xmlns:a16="http://schemas.microsoft.com/office/drawing/2014/main" id="{1DCFAAB9-2B6B-8D4C-A748-433E2C393EA6}"/>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73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798BCA70-D63D-40F6-B9B3-4E49B96E27FB}"/>
              </a:ext>
            </a:extLst>
          </p:cNvPr>
          <p:cNvSpPr>
            <a:spLocks noGrp="1"/>
          </p:cNvSpPr>
          <p:nvPr>
            <p:ph type="dt" sz="half" idx="10"/>
          </p:nvPr>
        </p:nvSpPr>
        <p:spPr/>
        <p:txBody>
          <a:bodyPr/>
          <a:lstStyle/>
          <a:p>
            <a:fld id="{A5B0A250-5CC0-1746-B209-08E8B0DAE6AF}" type="datetimeFigureOut">
              <a:rPr lang="en-US" smtClean="0"/>
              <a:pPr/>
              <a:t>5/3/2023</a:t>
            </a:fld>
            <a:endParaRPr lang="en-US" dirty="0"/>
          </a:p>
        </p:txBody>
      </p:sp>
      <p:sp>
        <p:nvSpPr>
          <p:cNvPr id="6" name="Footer Placeholder 5">
            <a:extLst>
              <a:ext uri="{FF2B5EF4-FFF2-40B4-BE49-F238E27FC236}">
                <a16:creationId xmlns:a16="http://schemas.microsoft.com/office/drawing/2014/main" id="{72F12559-BD91-4904-A24A-0CF0A2324A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B658BB7-74A5-4A6F-A0FF-021E68F02BFF}"/>
              </a:ext>
            </a:extLst>
          </p:cNvPr>
          <p:cNvSpPr>
            <a:spLocks noGrp="1"/>
          </p:cNvSpPr>
          <p:nvPr>
            <p:ph type="sldNum" sz="quarter" idx="12"/>
          </p:nvPr>
        </p:nvSpPr>
        <p:spPr/>
        <p:txBody>
          <a:body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2311408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0914A35-7AAF-4B42-9C68-47A633EFD9D0}"/>
              </a:ext>
            </a:extLst>
          </p:cNvPr>
          <p:cNvGrpSpPr/>
          <p:nvPr/>
        </p:nvGrpSpPr>
        <p:grpSpPr>
          <a:xfrm>
            <a:off x="10290315" y="0"/>
            <a:ext cx="1901686" cy="6858000"/>
            <a:chOff x="10290315" y="0"/>
            <a:chExt cx="1901686" cy="6858000"/>
          </a:xfrm>
        </p:grpSpPr>
        <p:sp>
          <p:nvSpPr>
            <p:cNvPr id="18" name="Freeform 17">
              <a:extLst>
                <a:ext uri="{FF2B5EF4-FFF2-40B4-BE49-F238E27FC236}">
                  <a16:creationId xmlns:a16="http://schemas.microsoft.com/office/drawing/2014/main" id="{DABCED79-0E70-FB4D-ABF2-D859BF5556E4}"/>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8364885D-A3A4-5144-AB4E-7624F27287E6}"/>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D22073D5-CC72-0549-BD26-F7AF9851BE45}"/>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1827A049-C9FD-554E-9B01-F151B0D9E86B}"/>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76832559-4D18-8744-AB91-9FCFAB732477}"/>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BF97A623-E5DC-1B44-B687-8643B9F0D741}"/>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637BBE1-2C82-4E45-B5C5-35E07B05EA4E}"/>
              </a:ext>
            </a:extLst>
          </p:cNvPr>
          <p:cNvSpPr>
            <a:spLocks noGrp="1"/>
          </p:cNvSpPr>
          <p:nvPr>
            <p:ph type="title"/>
          </p:nvPr>
        </p:nvSpPr>
        <p:spPr>
          <a:xfrm>
            <a:off x="565151" y="764973"/>
            <a:ext cx="3609982" cy="1395043"/>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4201F2E-A734-364B-8A7D-990D6B8893D0}"/>
              </a:ext>
            </a:extLst>
          </p:cNvPr>
          <p:cNvSpPr>
            <a:spLocks noGrp="1"/>
          </p:cNvSpPr>
          <p:nvPr>
            <p:ph idx="1"/>
          </p:nvPr>
        </p:nvSpPr>
        <p:spPr>
          <a:xfrm>
            <a:off x="5104832" y="770890"/>
            <a:ext cx="6112517" cy="4800570"/>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D57CBAD9-5515-1748-8E77-F48160F4ED1C}"/>
              </a:ext>
            </a:extLst>
          </p:cNvPr>
          <p:cNvSpPr>
            <a:spLocks noGrp="1"/>
          </p:cNvSpPr>
          <p:nvPr>
            <p:ph type="body" sz="half" idx="2"/>
          </p:nvPr>
        </p:nvSpPr>
        <p:spPr>
          <a:xfrm>
            <a:off x="565150" y="2160016"/>
            <a:ext cx="3609983" cy="37089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6C22B-80D4-AA42-9999-401E37B469C0}"/>
              </a:ext>
            </a:extLst>
          </p:cNvPr>
          <p:cNvSpPr>
            <a:spLocks noGrp="1"/>
          </p:cNvSpPr>
          <p:nvPr>
            <p:ph type="dt" sz="half" idx="10"/>
          </p:nvPr>
        </p:nvSpPr>
        <p:spPr/>
        <p:txBody>
          <a:bodyPr/>
          <a:lstStyle/>
          <a:p>
            <a:fld id="{A5B0A250-5CC0-1746-B209-08E8B0DAE6AF}" type="datetimeFigureOut">
              <a:rPr lang="en-US" smtClean="0"/>
              <a:t>5/3/2023</a:t>
            </a:fld>
            <a:endParaRPr lang="en-US" dirty="0"/>
          </a:p>
        </p:txBody>
      </p:sp>
      <p:sp>
        <p:nvSpPr>
          <p:cNvPr id="6" name="Footer Placeholder 5">
            <a:extLst>
              <a:ext uri="{FF2B5EF4-FFF2-40B4-BE49-F238E27FC236}">
                <a16:creationId xmlns:a16="http://schemas.microsoft.com/office/drawing/2014/main" id="{03055DE4-33E8-7F4B-9334-95EA60845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470FA5-21EE-D742-8F01-C1BAE0FDB064}"/>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BEF966AA-D7DF-F84D-80D4-E216A641B005}"/>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799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10D391A-F01E-4947-8A01-95438AA0B323}"/>
              </a:ext>
            </a:extLst>
          </p:cNvPr>
          <p:cNvGrpSpPr/>
          <p:nvPr/>
        </p:nvGrpSpPr>
        <p:grpSpPr>
          <a:xfrm>
            <a:off x="10290315" y="0"/>
            <a:ext cx="1901686" cy="6858000"/>
            <a:chOff x="10290315" y="0"/>
            <a:chExt cx="1901686" cy="6858000"/>
          </a:xfrm>
        </p:grpSpPr>
        <p:sp>
          <p:nvSpPr>
            <p:cNvPr id="17" name="Oval 16">
              <a:extLst>
                <a:ext uri="{FF2B5EF4-FFF2-40B4-BE49-F238E27FC236}">
                  <a16:creationId xmlns:a16="http://schemas.microsoft.com/office/drawing/2014/main" id="{7D499306-B4E0-064D-8F6C-96E9C4BD04DA}"/>
                </a:ext>
              </a:extLst>
            </p:cNvPr>
            <p:cNvSpPr/>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AF3D0241-0A21-8047-8CE3-B3FDD5FDF719}"/>
                </a:ext>
              </a:extLst>
            </p:cNvPr>
            <p:cNvSpPr/>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8">
              <a:extLst>
                <a:ext uri="{FF2B5EF4-FFF2-40B4-BE49-F238E27FC236}">
                  <a16:creationId xmlns:a16="http://schemas.microsoft.com/office/drawing/2014/main" id="{13083F97-6891-0447-957C-AB0834B826D2}"/>
                </a:ext>
              </a:extLst>
            </p:cNvPr>
            <p:cNvSpPr/>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19">
              <a:extLst>
                <a:ext uri="{FF2B5EF4-FFF2-40B4-BE49-F238E27FC236}">
                  <a16:creationId xmlns:a16="http://schemas.microsoft.com/office/drawing/2014/main" id="{B2EF7D75-E7C1-5147-A03B-3EC641CF3B08}"/>
                </a:ext>
              </a:extLst>
            </p:cNvPr>
            <p:cNvSpPr/>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20">
              <a:extLst>
                <a:ext uri="{FF2B5EF4-FFF2-40B4-BE49-F238E27FC236}">
                  <a16:creationId xmlns:a16="http://schemas.microsoft.com/office/drawing/2014/main" id="{A6D7CA94-94B4-C140-8C68-01C0ADFA1C71}"/>
                </a:ext>
              </a:extLst>
            </p:cNvPr>
            <p:cNvSpPr/>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211CD629-C318-A848-BDDE-BBA9465EBF9D}"/>
                </a:ext>
              </a:extLst>
            </p:cNvPr>
            <p:cNvSpPr/>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22">
              <a:extLst>
                <a:ext uri="{FF2B5EF4-FFF2-40B4-BE49-F238E27FC236}">
                  <a16:creationId xmlns:a16="http://schemas.microsoft.com/office/drawing/2014/main" id="{2A5AC1F8-1370-E946-977E-E4CFC6947BAB}"/>
                </a:ext>
              </a:extLst>
            </p:cNvPr>
            <p:cNvSpPr/>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CEE63B-B967-0A48-9623-2203767609F4}"/>
              </a:ext>
            </a:extLst>
          </p:cNvPr>
          <p:cNvSpPr>
            <a:spLocks noGrp="1"/>
          </p:cNvSpPr>
          <p:nvPr>
            <p:ph type="title"/>
          </p:nvPr>
        </p:nvSpPr>
        <p:spPr>
          <a:xfrm>
            <a:off x="565150" y="770889"/>
            <a:ext cx="3609983" cy="1389127"/>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211F680-28C8-FA44-9CD5-20709DA02EA0}"/>
              </a:ext>
            </a:extLst>
          </p:cNvPr>
          <p:cNvSpPr>
            <a:spLocks noGrp="1"/>
          </p:cNvSpPr>
          <p:nvPr>
            <p:ph type="pic" idx="1"/>
          </p:nvPr>
        </p:nvSpPr>
        <p:spPr>
          <a:xfrm>
            <a:off x="5223838" y="890816"/>
            <a:ext cx="6060136" cy="4870411"/>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BD507CD-197E-BB4C-83A6-DA3FC97A22C2}"/>
              </a:ext>
            </a:extLst>
          </p:cNvPr>
          <p:cNvSpPr>
            <a:spLocks noGrp="1"/>
          </p:cNvSpPr>
          <p:nvPr>
            <p:ph type="body" sz="half" idx="2"/>
          </p:nvPr>
        </p:nvSpPr>
        <p:spPr>
          <a:xfrm>
            <a:off x="565150" y="2160016"/>
            <a:ext cx="3609983" cy="360121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59E00AC-DF6C-D548-8A06-D6269BDB0A41}"/>
              </a:ext>
            </a:extLst>
          </p:cNvPr>
          <p:cNvSpPr>
            <a:spLocks noGrp="1"/>
          </p:cNvSpPr>
          <p:nvPr>
            <p:ph type="dt" sz="half" idx="10"/>
          </p:nvPr>
        </p:nvSpPr>
        <p:spPr/>
        <p:txBody>
          <a:bodyPr/>
          <a:lstStyle/>
          <a:p>
            <a:fld id="{A5B0A250-5CC0-1746-B209-08E8B0DAE6AF}" type="datetimeFigureOut">
              <a:rPr lang="en-US" smtClean="0"/>
              <a:t>5/3/2023</a:t>
            </a:fld>
            <a:endParaRPr lang="en-US" dirty="0"/>
          </a:p>
        </p:txBody>
      </p:sp>
      <p:sp>
        <p:nvSpPr>
          <p:cNvPr id="6" name="Footer Placeholder 5">
            <a:extLst>
              <a:ext uri="{FF2B5EF4-FFF2-40B4-BE49-F238E27FC236}">
                <a16:creationId xmlns:a16="http://schemas.microsoft.com/office/drawing/2014/main" id="{F8ED113B-57D4-9A4F-BFE0-2A3963B42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0D9954-FA18-8948-AA52-21CED059476D}"/>
              </a:ext>
            </a:extLst>
          </p:cNvPr>
          <p:cNvSpPr>
            <a:spLocks noGrp="1"/>
          </p:cNvSpPr>
          <p:nvPr>
            <p:ph type="sldNum" sz="quarter" idx="12"/>
          </p:nvPr>
        </p:nvSpPr>
        <p:spPr/>
        <p:txBody>
          <a:bodyPr/>
          <a:lstStyle/>
          <a:p>
            <a:fld id="{49ABCAEC-7D34-E549-A96E-FCEDAADBE4B0}" type="slidenum">
              <a:rPr lang="en-US" smtClean="0"/>
              <a:t>‹#›</a:t>
            </a:fld>
            <a:endParaRPr lang="en-US"/>
          </a:p>
        </p:txBody>
      </p:sp>
      <p:cxnSp>
        <p:nvCxnSpPr>
          <p:cNvPr id="8" name="Straight Connector 7">
            <a:extLst>
              <a:ext uri="{FF2B5EF4-FFF2-40B4-BE49-F238E27FC236}">
                <a16:creationId xmlns:a16="http://schemas.microsoft.com/office/drawing/2014/main" id="{5E3EB25D-2379-5040-B990-1C99B0B7D931}"/>
              </a:ext>
            </a:extLst>
          </p:cNvPr>
          <p:cNvCxnSpPr>
            <a:cxnSpLocks/>
          </p:cNvCxnSpPr>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297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D98E2-86CE-4D4F-9F8F-17C83D19A271}"/>
              </a:ext>
            </a:extLst>
          </p:cNvPr>
          <p:cNvSpPr>
            <a:spLocks noGrp="1"/>
          </p:cNvSpPr>
          <p:nvPr>
            <p:ph type="title"/>
          </p:nvPr>
        </p:nvSpPr>
        <p:spPr>
          <a:xfrm>
            <a:off x="565150" y="770890"/>
            <a:ext cx="7335835" cy="1268984"/>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04B4F2-48A4-A140-B59B-7A2ED9FD4653}"/>
              </a:ext>
            </a:extLst>
          </p:cNvPr>
          <p:cNvSpPr>
            <a:spLocks noGrp="1"/>
          </p:cNvSpPr>
          <p:nvPr>
            <p:ph type="body" idx="1"/>
          </p:nvPr>
        </p:nvSpPr>
        <p:spPr>
          <a:xfrm>
            <a:off x="565150" y="2160016"/>
            <a:ext cx="7335835" cy="36012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CF4A7E-D5FF-BF48-8E01-8F46150ABFD5}"/>
              </a:ext>
            </a:extLst>
          </p:cNvPr>
          <p:cNvSpPr>
            <a:spLocks noGrp="1"/>
          </p:cNvSpPr>
          <p:nvPr>
            <p:ph type="dt" sz="half" idx="2"/>
          </p:nvPr>
        </p:nvSpPr>
        <p:spPr>
          <a:xfrm>
            <a:off x="566928" y="457200"/>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fld id="{A5B0A250-5CC0-1746-B209-08E8B0DAE6AF}" type="datetimeFigureOut">
              <a:rPr lang="en-US" smtClean="0"/>
              <a:pPr/>
              <a:t>5/3/2023</a:t>
            </a:fld>
            <a:endParaRPr lang="en-US" dirty="0"/>
          </a:p>
        </p:txBody>
      </p:sp>
      <p:sp>
        <p:nvSpPr>
          <p:cNvPr id="5" name="Footer Placeholder 4">
            <a:extLst>
              <a:ext uri="{FF2B5EF4-FFF2-40B4-BE49-F238E27FC236}">
                <a16:creationId xmlns:a16="http://schemas.microsoft.com/office/drawing/2014/main" id="{CA131757-5039-BF46-B47A-50DA8FFBC078}"/>
              </a:ext>
            </a:extLst>
          </p:cNvPr>
          <p:cNvSpPr>
            <a:spLocks noGrp="1"/>
          </p:cNvSpPr>
          <p:nvPr>
            <p:ph type="ftr" sz="quarter" idx="3"/>
          </p:nvPr>
        </p:nvSpPr>
        <p:spPr>
          <a:xfrm>
            <a:off x="565150" y="6141085"/>
            <a:ext cx="3608205" cy="365125"/>
          </a:xfrm>
          <a:prstGeom prst="rect">
            <a:avLst/>
          </a:prstGeom>
        </p:spPr>
        <p:txBody>
          <a:bodyPr vert="horz" lIns="91440" tIns="45720" rIns="91440" bIns="45720" rtlCol="0" anchor="ctr"/>
          <a:lstStyle>
            <a:lvl1pPr algn="l">
              <a:defRPr sz="1050" b="0" i="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AA83FD16-4337-B940-905E-D20A26FD483A}"/>
              </a:ext>
            </a:extLst>
          </p:cNvPr>
          <p:cNvSpPr>
            <a:spLocks noGrp="1"/>
          </p:cNvSpPr>
          <p:nvPr>
            <p:ph type="sldNum" sz="quarter" idx="4"/>
          </p:nvPr>
        </p:nvSpPr>
        <p:spPr>
          <a:xfrm>
            <a:off x="10809678" y="6141085"/>
            <a:ext cx="813816" cy="365125"/>
          </a:xfrm>
          <a:prstGeom prst="rect">
            <a:avLst/>
          </a:prstGeom>
        </p:spPr>
        <p:txBody>
          <a:bodyPr vert="horz" lIns="91440" tIns="45720" rIns="91440" bIns="45720" rtlCol="0" anchor="ctr"/>
          <a:lstStyle>
            <a:lvl1pPr algn="r">
              <a:defRPr sz="1050" b="0" i="0">
                <a:solidFill>
                  <a:schemeClr val="tx1">
                    <a:tint val="75000"/>
                  </a:schemeClr>
                </a:solidFill>
                <a:latin typeface="+mn-lt"/>
              </a:defRPr>
            </a:lvl1pPr>
          </a:lstStyle>
          <a:p>
            <a:fld id="{49ABCAEC-7D34-E549-A96E-FCEDAADBE4B0}" type="slidenum">
              <a:rPr lang="en-US" smtClean="0"/>
              <a:pPr/>
              <a:t>‹#›</a:t>
            </a:fld>
            <a:endParaRPr lang="en-US" dirty="0"/>
          </a:p>
        </p:txBody>
      </p:sp>
    </p:spTree>
    <p:extLst>
      <p:ext uri="{BB962C8B-B14F-4D97-AF65-F5344CB8AC3E}">
        <p14:creationId xmlns:p14="http://schemas.microsoft.com/office/powerpoint/2010/main" val="809721003"/>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Lst>
  <p:txStyles>
    <p:title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logo&#10;&#10;Description automatically generated">
            <a:extLst>
              <a:ext uri="{FF2B5EF4-FFF2-40B4-BE49-F238E27FC236}">
                <a16:creationId xmlns:a16="http://schemas.microsoft.com/office/drawing/2014/main" id="{339EC571-CDEC-1BA5-FCC9-C9E05CA7D8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489" y="1221433"/>
            <a:ext cx="2191110" cy="1152099"/>
          </a:xfrm>
          <a:prstGeom prst="rect">
            <a:avLst/>
          </a:prstGeom>
        </p:spPr>
      </p:pic>
      <p:grpSp>
        <p:nvGrpSpPr>
          <p:cNvPr id="91" name="Group 90">
            <a:extLst>
              <a:ext uri="{FF2B5EF4-FFF2-40B4-BE49-F238E27FC236}">
                <a16:creationId xmlns:a16="http://schemas.microsoft.com/office/drawing/2014/main" id="{66F2B51C-9578-EB41-A17E-FFF9D491AD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6858000"/>
            <a:chOff x="10290315" y="0"/>
            <a:chExt cx="1901686" cy="6858000"/>
          </a:xfrm>
        </p:grpSpPr>
        <p:sp>
          <p:nvSpPr>
            <p:cNvPr id="92" name="Oval 91">
              <a:extLst>
                <a:ext uri="{FF2B5EF4-FFF2-40B4-BE49-F238E27FC236}">
                  <a16:creationId xmlns:a16="http://schemas.microsoft.com/office/drawing/2014/main" id="{14E9CAEA-4CF4-D249-8127-CD2FA2018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85">
              <a:extLst>
                <a:ext uri="{FF2B5EF4-FFF2-40B4-BE49-F238E27FC236}">
                  <a16:creationId xmlns:a16="http://schemas.microsoft.com/office/drawing/2014/main" id="{E51EDD93-C3A3-DF47-BCFC-43B049E34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4" name="Freeform 86">
              <a:extLst>
                <a:ext uri="{FF2B5EF4-FFF2-40B4-BE49-F238E27FC236}">
                  <a16:creationId xmlns:a16="http://schemas.microsoft.com/office/drawing/2014/main" id="{D574DB0D-896A-D649-89B1-33753E1D46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6295093"/>
              <a:ext cx="538821" cy="562907"/>
            </a:xfrm>
            <a:custGeom>
              <a:avLst/>
              <a:gdLst>
                <a:gd name="connsiteX0" fmla="*/ 538821 w 538821"/>
                <a:gd name="connsiteY0" fmla="*/ 0 h 562907"/>
                <a:gd name="connsiteX1" fmla="*/ 538821 w 538821"/>
                <a:gd name="connsiteY1" fmla="*/ 562907 h 562907"/>
                <a:gd name="connsiteX2" fmla="*/ 22 w 538821"/>
                <a:gd name="connsiteY2" fmla="*/ 562907 h 562907"/>
                <a:gd name="connsiteX3" fmla="*/ 0 w 538821"/>
                <a:gd name="connsiteY3" fmla="*/ 562686 h 562907"/>
                <a:gd name="connsiteX4" fmla="*/ 451422 w 538821"/>
                <a:gd name="connsiteY4" fmla="*/ 8810 h 56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907">
                  <a:moveTo>
                    <a:pt x="538821" y="0"/>
                  </a:moveTo>
                  <a:lnTo>
                    <a:pt x="538821" y="562907"/>
                  </a:lnTo>
                  <a:lnTo>
                    <a:pt x="22" y="562907"/>
                  </a:lnTo>
                  <a:lnTo>
                    <a:pt x="0" y="562686"/>
                  </a:ln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5" name="Freeform 87">
              <a:extLst>
                <a:ext uri="{FF2B5EF4-FFF2-40B4-BE49-F238E27FC236}">
                  <a16:creationId xmlns:a16="http://schemas.microsoft.com/office/drawing/2014/main" id="{62256DD9-FEA3-4A40-80D1-B33F0FF158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6" name="Freeform 88">
              <a:extLst>
                <a:ext uri="{FF2B5EF4-FFF2-40B4-BE49-F238E27FC236}">
                  <a16:creationId xmlns:a16="http://schemas.microsoft.com/office/drawing/2014/main" id="{534E9839-EAD7-3C49-8D10-E4BFE0820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2180552"/>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7" name="Freeform 89">
              <a:extLst>
                <a:ext uri="{FF2B5EF4-FFF2-40B4-BE49-F238E27FC236}">
                  <a16:creationId xmlns:a16="http://schemas.microsoft.com/office/drawing/2014/main" id="{DDFC3FA6-9BB5-A34E-9337-A2E9A1EED9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8" name="Freeform 97">
              <a:extLst>
                <a:ext uri="{FF2B5EF4-FFF2-40B4-BE49-F238E27FC236}">
                  <a16:creationId xmlns:a16="http://schemas.microsoft.com/office/drawing/2014/main" id="{45000D9E-4AD7-5A4F-8E99-302F388C8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E669E3D-1290-8179-B1EC-43BD91428A44}"/>
              </a:ext>
            </a:extLst>
          </p:cNvPr>
          <p:cNvSpPr>
            <a:spLocks noGrp="1"/>
          </p:cNvSpPr>
          <p:nvPr>
            <p:ph type="ctrTitle"/>
          </p:nvPr>
        </p:nvSpPr>
        <p:spPr>
          <a:xfrm>
            <a:off x="3407558" y="768334"/>
            <a:ext cx="7287816" cy="2866405"/>
          </a:xfrm>
        </p:spPr>
        <p:txBody>
          <a:bodyPr>
            <a:normAutofit/>
          </a:bodyPr>
          <a:lstStyle/>
          <a:p>
            <a:pPr>
              <a:lnSpc>
                <a:spcPct val="90000"/>
              </a:lnSpc>
            </a:pPr>
            <a:r>
              <a:rPr lang="en-US" sz="6700" dirty="0">
                <a:latin typeface="Times New Roman" panose="02020603050405020304" pitchFamily="18" charset="0"/>
                <a:cs typeface="Times New Roman" panose="02020603050405020304" pitchFamily="18" charset="0"/>
              </a:rPr>
              <a:t>Collection Performance Analysis</a:t>
            </a:r>
            <a:endParaRPr lang="en-GB" sz="6700" dirty="0">
              <a:latin typeface="Times New Roman" panose="02020603050405020304" pitchFamily="18" charset="0"/>
              <a:cs typeface="Times New Roman" panose="02020603050405020304" pitchFamily="18" charset="0"/>
            </a:endParaRPr>
          </a:p>
        </p:txBody>
      </p:sp>
      <p:cxnSp>
        <p:nvCxnSpPr>
          <p:cNvPr id="100" name="Straight Connector 99">
            <a:extLst>
              <a:ext uri="{FF2B5EF4-FFF2-40B4-BE49-F238E27FC236}">
                <a16:creationId xmlns:a16="http://schemas.microsoft.com/office/drawing/2014/main" id="{EEA70831-9A8D-3B4D-8EA5-EE32F93E94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05528" y="6087110"/>
            <a:ext cx="8217966"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721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9C99-86CF-280A-0CB6-84A97325DD5B}"/>
              </a:ext>
            </a:extLst>
          </p:cNvPr>
          <p:cNvSpPr>
            <a:spLocks noGrp="1"/>
          </p:cNvSpPr>
          <p:nvPr>
            <p:ph type="title"/>
          </p:nvPr>
        </p:nvSpPr>
        <p:spPr>
          <a:xfrm>
            <a:off x="1774517" y="0"/>
            <a:ext cx="9827547" cy="654787"/>
          </a:xfrm>
        </p:spPr>
        <p:txBody>
          <a:bodyPr>
            <a:normAutofit fontScale="90000"/>
          </a:bodyPr>
          <a:lstStyle/>
          <a:p>
            <a:pPr marL="571500" indent="-5715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2022 Collection Performance Analysis</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711912-BCE1-B208-FE1A-62BE11331D06}"/>
              </a:ext>
            </a:extLst>
          </p:cNvPr>
          <p:cNvSpPr>
            <a:spLocks noGrp="1"/>
          </p:cNvSpPr>
          <p:nvPr>
            <p:ph idx="1"/>
          </p:nvPr>
        </p:nvSpPr>
        <p:spPr>
          <a:xfrm>
            <a:off x="208179" y="703053"/>
            <a:ext cx="5887821" cy="654787"/>
          </a:xfrm>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What is the Default Count and Customer count for each product in 2022?</a:t>
            </a:r>
            <a:endParaRPr lang="en-GB"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7C5099BF-B9B3-82E4-CD4E-B914C185E1D5}"/>
              </a:ext>
            </a:extLst>
          </p:cNvPr>
          <p:cNvSpPr txBox="1">
            <a:spLocks/>
          </p:cNvSpPr>
          <p:nvPr/>
        </p:nvSpPr>
        <p:spPr>
          <a:xfrm>
            <a:off x="6688290" y="729840"/>
            <a:ext cx="5103260" cy="65478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Times New Roman" panose="02020603050405020304" pitchFamily="18" charset="0"/>
                <a:cs typeface="Times New Roman" panose="02020603050405020304" pitchFamily="18" charset="0"/>
              </a:rPr>
              <a:t>What is the product’s Default Rate Percentage in 2022?</a:t>
            </a:r>
            <a:endParaRPr lang="en-GB"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BDF15ED-CF21-E436-1535-2EBE52075E61}"/>
              </a:ext>
            </a:extLst>
          </p:cNvPr>
          <p:cNvPicPr>
            <a:picLocks noChangeAspect="1"/>
          </p:cNvPicPr>
          <p:nvPr/>
        </p:nvPicPr>
        <p:blipFill>
          <a:blip r:embed="rId2"/>
          <a:stretch>
            <a:fillRect/>
          </a:stretch>
        </p:blipFill>
        <p:spPr>
          <a:xfrm>
            <a:off x="316439" y="1767101"/>
            <a:ext cx="5404128" cy="4546834"/>
          </a:xfrm>
          <a:prstGeom prst="rect">
            <a:avLst/>
          </a:prstGeom>
        </p:spPr>
      </p:pic>
      <p:pic>
        <p:nvPicPr>
          <p:cNvPr id="8" name="Picture 7">
            <a:extLst>
              <a:ext uri="{FF2B5EF4-FFF2-40B4-BE49-F238E27FC236}">
                <a16:creationId xmlns:a16="http://schemas.microsoft.com/office/drawing/2014/main" id="{EE55033C-CAE3-D5FE-B984-B825172DB8BF}"/>
              </a:ext>
            </a:extLst>
          </p:cNvPr>
          <p:cNvPicPr>
            <a:picLocks noChangeAspect="1"/>
          </p:cNvPicPr>
          <p:nvPr/>
        </p:nvPicPr>
        <p:blipFill>
          <a:blip r:embed="rId3"/>
          <a:stretch>
            <a:fillRect/>
          </a:stretch>
        </p:blipFill>
        <p:spPr>
          <a:xfrm>
            <a:off x="6348277" y="1728584"/>
            <a:ext cx="6086806" cy="4623868"/>
          </a:xfrm>
          <a:prstGeom prst="rect">
            <a:avLst/>
          </a:prstGeom>
        </p:spPr>
      </p:pic>
    </p:spTree>
    <p:extLst>
      <p:ext uri="{BB962C8B-B14F-4D97-AF65-F5344CB8AC3E}">
        <p14:creationId xmlns:p14="http://schemas.microsoft.com/office/powerpoint/2010/main" val="3834671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9C99-86CF-280A-0CB6-84A97325DD5B}"/>
              </a:ext>
            </a:extLst>
          </p:cNvPr>
          <p:cNvSpPr>
            <a:spLocks noGrp="1"/>
          </p:cNvSpPr>
          <p:nvPr>
            <p:ph type="title"/>
          </p:nvPr>
        </p:nvSpPr>
        <p:spPr>
          <a:xfrm>
            <a:off x="1774517" y="0"/>
            <a:ext cx="9827547" cy="654787"/>
          </a:xfrm>
        </p:spPr>
        <p:txBody>
          <a:bodyPr>
            <a:normAutofit fontScale="90000"/>
          </a:bodyPr>
          <a:lstStyle/>
          <a:p>
            <a:pPr marL="571500" indent="-5715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2022 Collection Performance Analysis</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711912-BCE1-B208-FE1A-62BE11331D06}"/>
              </a:ext>
            </a:extLst>
          </p:cNvPr>
          <p:cNvSpPr>
            <a:spLocks noGrp="1"/>
          </p:cNvSpPr>
          <p:nvPr>
            <p:ph idx="1"/>
          </p:nvPr>
        </p:nvSpPr>
        <p:spPr>
          <a:xfrm>
            <a:off x="208179" y="1344807"/>
            <a:ext cx="5887821" cy="654787"/>
          </a:xfrm>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Who are the Top 5 Customers with the Highest Outstanding debts in 2022?</a:t>
            </a:r>
            <a:endParaRPr lang="en-GB"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7C5099BF-B9B3-82E4-CD4E-B914C185E1D5}"/>
              </a:ext>
            </a:extLst>
          </p:cNvPr>
          <p:cNvSpPr txBox="1">
            <a:spLocks/>
          </p:cNvSpPr>
          <p:nvPr/>
        </p:nvSpPr>
        <p:spPr>
          <a:xfrm>
            <a:off x="6688290" y="1342048"/>
            <a:ext cx="5103260" cy="65478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Times New Roman" panose="02020603050405020304" pitchFamily="18" charset="0"/>
                <a:cs typeface="Times New Roman" panose="02020603050405020304" pitchFamily="18" charset="0"/>
              </a:rPr>
              <a:t>Who are the Top 5 Customers with the lowest Outstanding debts in 2022?</a:t>
            </a: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B77AE76-F9D5-1F4E-5696-6407363C3B80}"/>
              </a:ext>
            </a:extLst>
          </p:cNvPr>
          <p:cNvPicPr>
            <a:picLocks noChangeAspect="1"/>
          </p:cNvPicPr>
          <p:nvPr/>
        </p:nvPicPr>
        <p:blipFill>
          <a:blip r:embed="rId2"/>
          <a:stretch>
            <a:fillRect/>
          </a:stretch>
        </p:blipFill>
        <p:spPr>
          <a:xfrm>
            <a:off x="118528" y="2316123"/>
            <a:ext cx="5888448" cy="2784928"/>
          </a:xfrm>
          <a:prstGeom prst="rect">
            <a:avLst/>
          </a:prstGeom>
        </p:spPr>
      </p:pic>
      <p:pic>
        <p:nvPicPr>
          <p:cNvPr id="10" name="Picture 9">
            <a:extLst>
              <a:ext uri="{FF2B5EF4-FFF2-40B4-BE49-F238E27FC236}">
                <a16:creationId xmlns:a16="http://schemas.microsoft.com/office/drawing/2014/main" id="{7C58AFC2-C58F-4EAF-012C-44B42CD60BB3}"/>
              </a:ext>
            </a:extLst>
          </p:cNvPr>
          <p:cNvPicPr>
            <a:picLocks noChangeAspect="1"/>
          </p:cNvPicPr>
          <p:nvPr/>
        </p:nvPicPr>
        <p:blipFill>
          <a:blip r:embed="rId3"/>
          <a:stretch>
            <a:fillRect/>
          </a:stretch>
        </p:blipFill>
        <p:spPr>
          <a:xfrm>
            <a:off x="6185026" y="2316123"/>
            <a:ext cx="5887822" cy="2806087"/>
          </a:xfrm>
          <a:prstGeom prst="rect">
            <a:avLst/>
          </a:prstGeom>
        </p:spPr>
      </p:pic>
    </p:spTree>
    <p:extLst>
      <p:ext uri="{BB962C8B-B14F-4D97-AF65-F5344CB8AC3E}">
        <p14:creationId xmlns:p14="http://schemas.microsoft.com/office/powerpoint/2010/main" val="44090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9C99-86CF-280A-0CB6-84A97325DD5B}"/>
              </a:ext>
            </a:extLst>
          </p:cNvPr>
          <p:cNvSpPr>
            <a:spLocks noGrp="1"/>
          </p:cNvSpPr>
          <p:nvPr>
            <p:ph type="title"/>
          </p:nvPr>
        </p:nvSpPr>
        <p:spPr>
          <a:xfrm>
            <a:off x="565150" y="64574"/>
            <a:ext cx="9827547" cy="654787"/>
          </a:xfrm>
        </p:spPr>
        <p:txBody>
          <a:bodyPr>
            <a:normAutofit fontScale="90000"/>
          </a:bodyPr>
          <a:lstStyle/>
          <a:p>
            <a:pPr marL="571500" indent="-5715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2023 Collection Performance Analysis</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711912-BCE1-B208-FE1A-62BE11331D06}"/>
              </a:ext>
            </a:extLst>
          </p:cNvPr>
          <p:cNvSpPr>
            <a:spLocks noGrp="1"/>
          </p:cNvSpPr>
          <p:nvPr>
            <p:ph idx="1"/>
          </p:nvPr>
        </p:nvSpPr>
        <p:spPr>
          <a:xfrm>
            <a:off x="565150" y="1424275"/>
            <a:ext cx="4006850" cy="964963"/>
          </a:xfrm>
        </p:spPr>
        <p:txBody>
          <a:bodyPr>
            <a:normAutofit fontScale="92500" lnSpcReduction="20000"/>
          </a:bodyPr>
          <a:lstStyle/>
          <a:p>
            <a:pPr marL="0" indent="0" algn="just">
              <a:buNone/>
            </a:pPr>
            <a:r>
              <a:rPr lang="en-US" dirty="0">
                <a:latin typeface="Times New Roman" panose="02020603050405020304" pitchFamily="18" charset="0"/>
                <a:cs typeface="Times New Roman" panose="02020603050405020304" pitchFamily="18" charset="0"/>
              </a:rPr>
              <a:t>What’s the Trend in Outstanding Debts Over time By Top 5 Products in 2023 (Jan - March)? </a:t>
            </a:r>
            <a:endParaRPr lang="en-GB" dirty="0">
              <a:latin typeface="Times New Roman" panose="02020603050405020304" pitchFamily="18" charset="0"/>
              <a:cs typeface="Times New Roman" panose="02020603050405020304" pitchFamily="18" charset="0"/>
            </a:endParaRPr>
          </a:p>
        </p:txBody>
      </p:sp>
      <p:sp>
        <p:nvSpPr>
          <p:cNvPr id="12" name="Content Placeholder 2">
            <a:extLst>
              <a:ext uri="{FF2B5EF4-FFF2-40B4-BE49-F238E27FC236}">
                <a16:creationId xmlns:a16="http://schemas.microsoft.com/office/drawing/2014/main" id="{957C24B8-B523-38E5-F5FD-D833D11B76B2}"/>
              </a:ext>
            </a:extLst>
          </p:cNvPr>
          <p:cNvSpPr txBox="1">
            <a:spLocks/>
          </p:cNvSpPr>
          <p:nvPr/>
        </p:nvSpPr>
        <p:spPr>
          <a:xfrm>
            <a:off x="727587" y="4497385"/>
            <a:ext cx="3642849" cy="964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dirty="0">
                <a:latin typeface="Times New Roman" panose="02020603050405020304" pitchFamily="18" charset="0"/>
                <a:cs typeface="Times New Roman" panose="02020603050405020304" pitchFamily="18" charset="0"/>
              </a:rPr>
              <a:t>What’s the Default Rate Over Time trend in 2023 (Jan -  March)?</a:t>
            </a: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D09DC2B-97D6-D22F-FD15-DCEE06C0009B}"/>
              </a:ext>
            </a:extLst>
          </p:cNvPr>
          <p:cNvPicPr>
            <a:picLocks noChangeAspect="1"/>
          </p:cNvPicPr>
          <p:nvPr/>
        </p:nvPicPr>
        <p:blipFill>
          <a:blip r:embed="rId2"/>
          <a:stretch>
            <a:fillRect/>
          </a:stretch>
        </p:blipFill>
        <p:spPr>
          <a:xfrm>
            <a:off x="4949139" y="802358"/>
            <a:ext cx="7036383" cy="3036562"/>
          </a:xfrm>
          <a:prstGeom prst="rect">
            <a:avLst/>
          </a:prstGeom>
        </p:spPr>
      </p:pic>
      <p:pic>
        <p:nvPicPr>
          <p:cNvPr id="9" name="Picture 8">
            <a:extLst>
              <a:ext uri="{FF2B5EF4-FFF2-40B4-BE49-F238E27FC236}">
                <a16:creationId xmlns:a16="http://schemas.microsoft.com/office/drawing/2014/main" id="{988E08C4-A8F8-8110-D117-B9CA4924CA87}"/>
              </a:ext>
            </a:extLst>
          </p:cNvPr>
          <p:cNvPicPr>
            <a:picLocks noChangeAspect="1"/>
          </p:cNvPicPr>
          <p:nvPr/>
        </p:nvPicPr>
        <p:blipFill>
          <a:blip r:embed="rId3"/>
          <a:stretch>
            <a:fillRect/>
          </a:stretch>
        </p:blipFill>
        <p:spPr>
          <a:xfrm>
            <a:off x="4949139" y="3903485"/>
            <a:ext cx="7036383" cy="2933991"/>
          </a:xfrm>
          <a:prstGeom prst="rect">
            <a:avLst/>
          </a:prstGeom>
        </p:spPr>
      </p:pic>
    </p:spTree>
    <p:extLst>
      <p:ext uri="{BB962C8B-B14F-4D97-AF65-F5344CB8AC3E}">
        <p14:creationId xmlns:p14="http://schemas.microsoft.com/office/powerpoint/2010/main" val="642295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9C99-86CF-280A-0CB6-84A97325DD5B}"/>
              </a:ext>
            </a:extLst>
          </p:cNvPr>
          <p:cNvSpPr>
            <a:spLocks noGrp="1"/>
          </p:cNvSpPr>
          <p:nvPr>
            <p:ph type="title"/>
          </p:nvPr>
        </p:nvSpPr>
        <p:spPr>
          <a:xfrm>
            <a:off x="1774517" y="0"/>
            <a:ext cx="9827547" cy="654787"/>
          </a:xfrm>
        </p:spPr>
        <p:txBody>
          <a:bodyPr>
            <a:normAutofit fontScale="90000"/>
          </a:bodyPr>
          <a:lstStyle/>
          <a:p>
            <a:pPr marL="571500" indent="-5715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2023 Collection Performance Analysis</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711912-BCE1-B208-FE1A-62BE11331D06}"/>
              </a:ext>
            </a:extLst>
          </p:cNvPr>
          <p:cNvSpPr>
            <a:spLocks noGrp="1"/>
          </p:cNvSpPr>
          <p:nvPr>
            <p:ph idx="1"/>
          </p:nvPr>
        </p:nvSpPr>
        <p:spPr>
          <a:xfrm>
            <a:off x="208179" y="703053"/>
            <a:ext cx="6536750" cy="654787"/>
          </a:xfrm>
        </p:spPr>
        <p:txBody>
          <a:bodyPr>
            <a:normAutofit/>
          </a:bodyPr>
          <a:lstStyle/>
          <a:p>
            <a:pPr algn="just"/>
            <a:r>
              <a:rPr lang="en-US" dirty="0">
                <a:latin typeface="Times New Roman" panose="02020603050405020304" pitchFamily="18" charset="0"/>
                <a:cs typeface="Times New Roman" panose="02020603050405020304" pitchFamily="18" charset="0"/>
              </a:rPr>
              <a:t>How much did each Product transact in 2023?</a:t>
            </a:r>
            <a:endParaRPr lang="en-GB"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7C5099BF-B9B3-82E4-CD4E-B914C185E1D5}"/>
              </a:ext>
            </a:extLst>
          </p:cNvPr>
          <p:cNvSpPr txBox="1">
            <a:spLocks/>
          </p:cNvSpPr>
          <p:nvPr/>
        </p:nvSpPr>
        <p:spPr>
          <a:xfrm>
            <a:off x="6688290" y="729840"/>
            <a:ext cx="5295531" cy="65478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Times New Roman" panose="02020603050405020304" pitchFamily="18" charset="0"/>
                <a:cs typeface="Times New Roman" panose="02020603050405020304" pitchFamily="18" charset="0"/>
              </a:rPr>
              <a:t>What’s the transaction types ratio in Jan – March 2023?</a:t>
            </a:r>
            <a:endParaRPr lang="en-GB"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147ACED-4F9D-4DCB-FB3E-B3BD116FBD05}"/>
              </a:ext>
            </a:extLst>
          </p:cNvPr>
          <p:cNvPicPr>
            <a:picLocks noChangeAspect="1"/>
          </p:cNvPicPr>
          <p:nvPr/>
        </p:nvPicPr>
        <p:blipFill>
          <a:blip r:embed="rId2"/>
          <a:stretch>
            <a:fillRect/>
          </a:stretch>
        </p:blipFill>
        <p:spPr>
          <a:xfrm>
            <a:off x="7248136" y="1353132"/>
            <a:ext cx="4570239" cy="4882263"/>
          </a:xfrm>
          <a:prstGeom prst="rect">
            <a:avLst/>
          </a:prstGeom>
        </p:spPr>
      </p:pic>
      <p:pic>
        <p:nvPicPr>
          <p:cNvPr id="8" name="Picture 7">
            <a:extLst>
              <a:ext uri="{FF2B5EF4-FFF2-40B4-BE49-F238E27FC236}">
                <a16:creationId xmlns:a16="http://schemas.microsoft.com/office/drawing/2014/main" id="{311F70CA-7B62-0562-7F9D-0C39DFAFD248}"/>
              </a:ext>
            </a:extLst>
          </p:cNvPr>
          <p:cNvPicPr>
            <a:picLocks noChangeAspect="1"/>
          </p:cNvPicPr>
          <p:nvPr/>
        </p:nvPicPr>
        <p:blipFill>
          <a:blip r:embed="rId3"/>
          <a:stretch>
            <a:fillRect/>
          </a:stretch>
        </p:blipFill>
        <p:spPr>
          <a:xfrm>
            <a:off x="208179" y="1402292"/>
            <a:ext cx="5737558" cy="4752655"/>
          </a:xfrm>
          <a:prstGeom prst="rect">
            <a:avLst/>
          </a:prstGeom>
        </p:spPr>
      </p:pic>
    </p:spTree>
    <p:extLst>
      <p:ext uri="{BB962C8B-B14F-4D97-AF65-F5344CB8AC3E}">
        <p14:creationId xmlns:p14="http://schemas.microsoft.com/office/powerpoint/2010/main" val="764637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9C99-86CF-280A-0CB6-84A97325DD5B}"/>
              </a:ext>
            </a:extLst>
          </p:cNvPr>
          <p:cNvSpPr>
            <a:spLocks noGrp="1"/>
          </p:cNvSpPr>
          <p:nvPr>
            <p:ph type="title"/>
          </p:nvPr>
        </p:nvSpPr>
        <p:spPr>
          <a:xfrm>
            <a:off x="1774517" y="0"/>
            <a:ext cx="9827547" cy="654787"/>
          </a:xfrm>
        </p:spPr>
        <p:txBody>
          <a:bodyPr>
            <a:normAutofit fontScale="90000"/>
          </a:bodyPr>
          <a:lstStyle/>
          <a:p>
            <a:pPr marL="571500" indent="-5715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2023 Collection Performance Analysis</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711912-BCE1-B208-FE1A-62BE11331D06}"/>
              </a:ext>
            </a:extLst>
          </p:cNvPr>
          <p:cNvSpPr>
            <a:spLocks noGrp="1"/>
          </p:cNvSpPr>
          <p:nvPr>
            <p:ph idx="1"/>
          </p:nvPr>
        </p:nvSpPr>
        <p:spPr>
          <a:xfrm>
            <a:off x="208179" y="703053"/>
            <a:ext cx="5887821" cy="654787"/>
          </a:xfrm>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What is the Default Count and Customer count for each product in Jan – March 2023?</a:t>
            </a:r>
            <a:endParaRPr lang="en-GB"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7C5099BF-B9B3-82E4-CD4E-B914C185E1D5}"/>
              </a:ext>
            </a:extLst>
          </p:cNvPr>
          <p:cNvSpPr txBox="1">
            <a:spLocks/>
          </p:cNvSpPr>
          <p:nvPr/>
        </p:nvSpPr>
        <p:spPr>
          <a:xfrm>
            <a:off x="6688290" y="729840"/>
            <a:ext cx="5103260" cy="65478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Times New Roman" panose="02020603050405020304" pitchFamily="18" charset="0"/>
                <a:cs typeface="Times New Roman" panose="02020603050405020304" pitchFamily="18" charset="0"/>
              </a:rPr>
              <a:t>What is the product’s Default Rate Percentage in Jan – March 2023?</a:t>
            </a: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503FA23-CB06-EA8E-2AD4-56E73E82CD9F}"/>
              </a:ext>
            </a:extLst>
          </p:cNvPr>
          <p:cNvPicPr>
            <a:picLocks noChangeAspect="1"/>
          </p:cNvPicPr>
          <p:nvPr/>
        </p:nvPicPr>
        <p:blipFill>
          <a:blip r:embed="rId2"/>
          <a:stretch>
            <a:fillRect/>
          </a:stretch>
        </p:blipFill>
        <p:spPr>
          <a:xfrm>
            <a:off x="384958" y="1582712"/>
            <a:ext cx="5385077" cy="4572235"/>
          </a:xfrm>
          <a:prstGeom prst="rect">
            <a:avLst/>
          </a:prstGeom>
        </p:spPr>
      </p:pic>
      <p:pic>
        <p:nvPicPr>
          <p:cNvPr id="10" name="Picture 9">
            <a:extLst>
              <a:ext uri="{FF2B5EF4-FFF2-40B4-BE49-F238E27FC236}">
                <a16:creationId xmlns:a16="http://schemas.microsoft.com/office/drawing/2014/main" id="{A416E818-CCA7-91BF-6BAC-2C2B08F1D3F7}"/>
              </a:ext>
            </a:extLst>
          </p:cNvPr>
          <p:cNvPicPr>
            <a:picLocks noChangeAspect="1"/>
          </p:cNvPicPr>
          <p:nvPr/>
        </p:nvPicPr>
        <p:blipFill>
          <a:blip r:embed="rId3"/>
          <a:stretch>
            <a:fillRect/>
          </a:stretch>
        </p:blipFill>
        <p:spPr>
          <a:xfrm>
            <a:off x="6208829" y="1553215"/>
            <a:ext cx="5887943" cy="4601731"/>
          </a:xfrm>
          <a:prstGeom prst="rect">
            <a:avLst/>
          </a:prstGeom>
        </p:spPr>
      </p:pic>
    </p:spTree>
    <p:extLst>
      <p:ext uri="{BB962C8B-B14F-4D97-AF65-F5344CB8AC3E}">
        <p14:creationId xmlns:p14="http://schemas.microsoft.com/office/powerpoint/2010/main" val="585905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9C99-86CF-280A-0CB6-84A97325DD5B}"/>
              </a:ext>
            </a:extLst>
          </p:cNvPr>
          <p:cNvSpPr>
            <a:spLocks noGrp="1"/>
          </p:cNvSpPr>
          <p:nvPr>
            <p:ph type="title"/>
          </p:nvPr>
        </p:nvSpPr>
        <p:spPr>
          <a:xfrm>
            <a:off x="1774517" y="0"/>
            <a:ext cx="9827547" cy="654787"/>
          </a:xfrm>
        </p:spPr>
        <p:txBody>
          <a:bodyPr>
            <a:normAutofit fontScale="90000"/>
          </a:bodyPr>
          <a:lstStyle/>
          <a:p>
            <a:pPr marL="571500" indent="-5715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2023 Collection Performance Analysis</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711912-BCE1-B208-FE1A-62BE11331D06}"/>
              </a:ext>
            </a:extLst>
          </p:cNvPr>
          <p:cNvSpPr>
            <a:spLocks noGrp="1"/>
          </p:cNvSpPr>
          <p:nvPr>
            <p:ph idx="1"/>
          </p:nvPr>
        </p:nvSpPr>
        <p:spPr>
          <a:xfrm>
            <a:off x="208179" y="1344807"/>
            <a:ext cx="5887821" cy="654787"/>
          </a:xfrm>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Who are the Top 5 Customers with the Highest Outstanding debts in Jan – March 2023?</a:t>
            </a:r>
            <a:endParaRPr lang="en-GB"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7C5099BF-B9B3-82E4-CD4E-B914C185E1D5}"/>
              </a:ext>
            </a:extLst>
          </p:cNvPr>
          <p:cNvSpPr txBox="1">
            <a:spLocks/>
          </p:cNvSpPr>
          <p:nvPr/>
        </p:nvSpPr>
        <p:spPr>
          <a:xfrm>
            <a:off x="6688290" y="1342048"/>
            <a:ext cx="5103260" cy="65478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Times New Roman" panose="02020603050405020304" pitchFamily="18" charset="0"/>
                <a:cs typeface="Times New Roman" panose="02020603050405020304" pitchFamily="18" charset="0"/>
              </a:rPr>
              <a:t>Who are the Top 5 Customers with the lowest Outstanding debts in Jan – March 2023?</a:t>
            </a:r>
            <a:endParaRPr lang="en-GB"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9B50D67-69D9-EFF0-D833-DEC6A5DE1118}"/>
              </a:ext>
            </a:extLst>
          </p:cNvPr>
          <p:cNvPicPr>
            <a:picLocks noChangeAspect="1"/>
          </p:cNvPicPr>
          <p:nvPr/>
        </p:nvPicPr>
        <p:blipFill>
          <a:blip r:embed="rId2"/>
          <a:stretch>
            <a:fillRect/>
          </a:stretch>
        </p:blipFill>
        <p:spPr>
          <a:xfrm>
            <a:off x="6190031" y="2290805"/>
            <a:ext cx="6001969" cy="2829097"/>
          </a:xfrm>
          <a:prstGeom prst="rect">
            <a:avLst/>
          </a:prstGeom>
        </p:spPr>
      </p:pic>
      <p:pic>
        <p:nvPicPr>
          <p:cNvPr id="8" name="Picture 7">
            <a:extLst>
              <a:ext uri="{FF2B5EF4-FFF2-40B4-BE49-F238E27FC236}">
                <a16:creationId xmlns:a16="http://schemas.microsoft.com/office/drawing/2014/main" id="{1AF4A614-3185-39C7-EB73-EF07D6D78269}"/>
              </a:ext>
            </a:extLst>
          </p:cNvPr>
          <p:cNvPicPr>
            <a:picLocks noChangeAspect="1"/>
          </p:cNvPicPr>
          <p:nvPr/>
        </p:nvPicPr>
        <p:blipFill>
          <a:blip r:embed="rId3"/>
          <a:stretch>
            <a:fillRect/>
          </a:stretch>
        </p:blipFill>
        <p:spPr>
          <a:xfrm>
            <a:off x="16486" y="2290805"/>
            <a:ext cx="6157621" cy="2910460"/>
          </a:xfrm>
          <a:prstGeom prst="rect">
            <a:avLst/>
          </a:prstGeom>
        </p:spPr>
      </p:pic>
    </p:spTree>
    <p:extLst>
      <p:ext uri="{BB962C8B-B14F-4D97-AF65-F5344CB8AC3E}">
        <p14:creationId xmlns:p14="http://schemas.microsoft.com/office/powerpoint/2010/main" val="2777772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9C99-86CF-280A-0CB6-84A97325DD5B}"/>
              </a:ext>
            </a:extLst>
          </p:cNvPr>
          <p:cNvSpPr>
            <a:spLocks noGrp="1"/>
          </p:cNvSpPr>
          <p:nvPr>
            <p:ph type="title"/>
          </p:nvPr>
        </p:nvSpPr>
        <p:spPr>
          <a:xfrm>
            <a:off x="358672" y="0"/>
            <a:ext cx="9827547" cy="654787"/>
          </a:xfrm>
        </p:spPr>
        <p:txBody>
          <a:bodyPr>
            <a:normAutofit fontScale="90000"/>
          </a:bodyPr>
          <a:lstStyle/>
          <a:p>
            <a:pPr marL="571500" indent="-5715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Key Areas of Interests</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711912-BCE1-B208-FE1A-62BE11331D06}"/>
              </a:ext>
            </a:extLst>
          </p:cNvPr>
          <p:cNvSpPr>
            <a:spLocks noGrp="1"/>
          </p:cNvSpPr>
          <p:nvPr>
            <p:ph idx="1"/>
          </p:nvPr>
        </p:nvSpPr>
        <p:spPr>
          <a:xfrm>
            <a:off x="6255018" y="934555"/>
            <a:ext cx="5307718" cy="5134652"/>
          </a:xfrm>
        </p:spPr>
        <p:txBody>
          <a:bodyPr>
            <a:normAutofit fontScale="92500" lnSpcReduction="20000"/>
          </a:bodyPr>
          <a:lstStyle/>
          <a:p>
            <a:pPr marR="0" algn="just">
              <a:lnSpc>
                <a:spcPct val="107000"/>
              </a:lnSpc>
              <a:spcBef>
                <a:spcPts val="0"/>
              </a:spcBef>
              <a:spcAft>
                <a:spcPts val="800"/>
              </a:spcAft>
              <a:buFont typeface="Wingdings" panose="05000000000000000000" pitchFamily="2" charset="2"/>
              <a:buChar char="Ø"/>
            </a:pP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buFont typeface="Wingdings" panose="05000000000000000000" pitchFamily="2" charset="2"/>
              <a:buChar char="Ø"/>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Repayment vs Interest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The doughnut chart showing the percentage of transaction type (repayment or interest) is an important metric to track. If the proportion of interest payments increases over time, it may indicate that customers are struggling to make payments, and further action may be necessary.</a:t>
            </a: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algn="just">
              <a:lnSpc>
                <a:spcPct val="107000"/>
              </a:lnSpc>
              <a:spcBef>
                <a:spcPts val="0"/>
              </a:spcBef>
              <a:spcAft>
                <a:spcPts val="800"/>
              </a:spcAft>
              <a:buFont typeface="Wingdings" panose="05000000000000000000" pitchFamily="2" charset="2"/>
              <a:buChar char="Ø"/>
            </a:pP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buFont typeface="Wingdings" panose="05000000000000000000" pitchFamily="2" charset="2"/>
              <a:buChar char="Ø"/>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Top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customers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The bar charts showing the 5 top customers with the highest and lowest outstanding debts are useful for identifying customers who may need additional attention. It is important to ensure that high-risk customers receive the support they need to avoid defaulting on their loans.</a:t>
            </a: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algn="just">
              <a:lnSpc>
                <a:spcPct val="107000"/>
              </a:lnSpc>
              <a:spcBef>
                <a:spcPts val="0"/>
              </a:spcBef>
              <a:spcAft>
                <a:spcPts val="800"/>
              </a:spcAft>
              <a:buFont typeface="Wingdings" panose="05000000000000000000" pitchFamily="2" charset="2"/>
              <a:buChar char="Ø"/>
            </a:pP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Overall, these metrics can provide valuable insights into the performance of the collection strategy and identify areas that may require further attention or improvement</a:t>
            </a:r>
            <a:endParaRPr lang="en-GB" sz="1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DE8A0593-C4F6-78C9-38A3-AF6B9ED71FA7}"/>
              </a:ext>
            </a:extLst>
          </p:cNvPr>
          <p:cNvSpPr txBox="1">
            <a:spLocks/>
          </p:cNvSpPr>
          <p:nvPr/>
        </p:nvSpPr>
        <p:spPr>
          <a:xfrm>
            <a:off x="360579" y="946600"/>
            <a:ext cx="5307718" cy="51346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Bef>
                <a:spcPts val="0"/>
              </a:spcBef>
              <a:spcAft>
                <a:spcPts val="800"/>
              </a:spcAft>
              <a:buFont typeface="Wingdings" panose="05000000000000000000" pitchFamily="2" charset="2"/>
              <a:buChar char="Ø"/>
            </a:pPr>
            <a:endParaRPr lang="en-GB" sz="18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0"/>
              </a:spcBef>
              <a:spcAft>
                <a:spcPts val="800"/>
              </a:spcAft>
              <a:buFont typeface="Wingdings" panose="05000000000000000000" pitchFamily="2" charset="2"/>
              <a:buChar char="Ø"/>
            </a:pP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Default rates</a:t>
            </a:r>
            <a:r>
              <a:rPr lang="en-US" sz="1800" kern="100" dirty="0">
                <a:latin typeface="Times New Roman" panose="02020603050405020304" pitchFamily="18" charset="0"/>
                <a:ea typeface="Calibri" panose="020F0502020204030204" pitchFamily="34" charset="0"/>
                <a:cs typeface="Times New Roman" panose="02020603050405020304" pitchFamily="18" charset="0"/>
              </a:rPr>
              <a:t>: The clustered column chart showing the number of customers that use each product with their Date of Default count is an important metric to track. If the default count increases over time, it may indicate that the collection strategy is ineffective, and further action may be necessary.</a:t>
            </a:r>
            <a:endParaRPr lang="en-GB" sz="18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0"/>
              </a:spcBef>
              <a:spcAft>
                <a:spcPts val="800"/>
              </a:spcAft>
              <a:buFont typeface="Wingdings" panose="05000000000000000000" pitchFamily="2" charset="2"/>
              <a:buChar char="Ø"/>
            </a:pPr>
            <a:endParaRPr lang="en-GB" sz="18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0"/>
              </a:spcBef>
              <a:spcAft>
                <a:spcPts val="800"/>
              </a:spcAft>
              <a:buFont typeface="Wingdings" panose="05000000000000000000" pitchFamily="2" charset="2"/>
              <a:buChar char="Ø"/>
            </a:pP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Product performance</a:t>
            </a:r>
            <a:r>
              <a:rPr lang="en-US" sz="1800" kern="100" dirty="0">
                <a:latin typeface="Times New Roman" panose="02020603050405020304" pitchFamily="18" charset="0"/>
                <a:ea typeface="Calibri" panose="020F0502020204030204" pitchFamily="34" charset="0"/>
                <a:cs typeface="Times New Roman" panose="02020603050405020304" pitchFamily="18" charset="0"/>
              </a:rPr>
              <a:t>: The line chart showing the balance over time, broken down by top 5 product type is a useful tool to identify trends in balances by product. If there are any significant differences in performance between products, it may indicate a need to adjust collection strategies or marketing efforts.</a:t>
            </a:r>
            <a:endParaRPr lang="en-GB" sz="18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0"/>
              </a:spcBef>
              <a:spcAft>
                <a:spcPts val="800"/>
              </a:spcAft>
              <a:buFont typeface="Wingdings" panose="05000000000000000000" pitchFamily="2" charset="2"/>
              <a:buChar char="Ø"/>
            </a:pPr>
            <a:endParaRPr lang="en-GB" sz="1800"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57492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9C99-86CF-280A-0CB6-84A97325DD5B}"/>
              </a:ext>
            </a:extLst>
          </p:cNvPr>
          <p:cNvSpPr>
            <a:spLocks noGrp="1"/>
          </p:cNvSpPr>
          <p:nvPr>
            <p:ph type="title"/>
          </p:nvPr>
        </p:nvSpPr>
        <p:spPr>
          <a:xfrm>
            <a:off x="358672" y="0"/>
            <a:ext cx="3013793" cy="654787"/>
          </a:xfrm>
        </p:spPr>
        <p:txBody>
          <a:bodyPr>
            <a:normAutofit fontScale="90000"/>
          </a:bodyPr>
          <a:lstStyle/>
          <a:p>
            <a:pPr marL="571500" indent="-5715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Conclusion</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711912-BCE1-B208-FE1A-62BE11331D06}"/>
              </a:ext>
            </a:extLst>
          </p:cNvPr>
          <p:cNvSpPr>
            <a:spLocks noGrp="1"/>
          </p:cNvSpPr>
          <p:nvPr>
            <p:ph idx="1"/>
          </p:nvPr>
        </p:nvSpPr>
        <p:spPr>
          <a:xfrm>
            <a:off x="208179" y="794200"/>
            <a:ext cx="5307718" cy="5134652"/>
          </a:xfrm>
        </p:spPr>
        <p:txBody>
          <a:bodyPr>
            <a:normAutofit lnSpcReduction="10000"/>
          </a:bodyPr>
          <a:lstStyle/>
          <a:p>
            <a:pPr marL="57150" marR="0" indent="-285750" algn="just">
              <a:lnSpc>
                <a:spcPct val="107000"/>
              </a:lnSpc>
              <a:spcBef>
                <a:spcPts val="0"/>
              </a:spcBef>
              <a:spcAft>
                <a:spcPts val="800"/>
              </a:spcAft>
              <a:buFont typeface="Wingdings" panose="05000000000000000000" pitchFamily="2" charset="2"/>
              <a:buChar char="Ø"/>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collection strategy is at average. Most customers enter arrears after missing a repayment on their debt within the years. </a:t>
            </a:r>
          </a:p>
          <a:p>
            <a:pPr marR="0" algn="just">
              <a:lnSpc>
                <a:spcPct val="107000"/>
              </a:lnSpc>
              <a:spcBef>
                <a:spcPts val="0"/>
              </a:spcBef>
              <a:spcAft>
                <a:spcPts val="800"/>
              </a:spcAft>
              <a:buFont typeface="Wingdings" panose="05000000000000000000" pitchFamily="2" charset="2"/>
              <a:buChar char="Ø"/>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57150" marR="0" indent="-285750" algn="just">
              <a:lnSpc>
                <a:spcPct val="107000"/>
              </a:lnSpc>
              <a:spcBef>
                <a:spcPts val="0"/>
              </a:spcBef>
              <a:spcAft>
                <a:spcPts val="800"/>
              </a:spcAft>
              <a:buFont typeface="Wingdings" panose="05000000000000000000" pitchFamily="2" charset="2"/>
              <a:buChar char="Ø"/>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high concentration of customers using one specific product indicates an opportunity to expand the product portfolio and diversify the customer base. </a:t>
            </a:r>
          </a:p>
          <a:p>
            <a:pPr marR="0" algn="just">
              <a:lnSpc>
                <a:spcPct val="107000"/>
              </a:lnSpc>
              <a:spcBef>
                <a:spcPts val="0"/>
              </a:spcBef>
              <a:spcAft>
                <a:spcPts val="800"/>
              </a:spcAft>
              <a:buFont typeface="Wingdings" panose="05000000000000000000" pitchFamily="2" charset="2"/>
              <a:buChar char="Ø"/>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57150" marR="0" indent="-285750" algn="just">
              <a:lnSpc>
                <a:spcPct val="107000"/>
              </a:lnSpc>
              <a:spcBef>
                <a:spcPts val="0"/>
              </a:spcBef>
              <a:spcAft>
                <a:spcPts val="800"/>
              </a:spcAft>
              <a:buFont typeface="Wingdings" panose="05000000000000000000" pitchFamily="2" charset="2"/>
              <a:buChar char="Ø"/>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Both Repayments and interest transactions take up 50% each of all the total transactions done for the years. </a:t>
            </a:r>
          </a:p>
          <a:p>
            <a:pPr marL="57150" marR="0" indent="-285750" algn="just">
              <a:lnSpc>
                <a:spcPct val="107000"/>
              </a:lnSpc>
              <a:spcBef>
                <a:spcPts val="0"/>
              </a:spcBef>
              <a:spcAft>
                <a:spcPts val="800"/>
              </a:spcAft>
              <a:buFont typeface="Wingdings" panose="05000000000000000000" pitchFamily="2" charset="2"/>
              <a:buChar char="Ø"/>
            </a:pP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marL="57150" marR="0" indent="-285750" algn="just">
              <a:lnSpc>
                <a:spcPct val="107000"/>
              </a:lnSpc>
              <a:spcBef>
                <a:spcPts val="0"/>
              </a:spcBef>
              <a:spcAft>
                <a:spcPts val="800"/>
              </a:spcAft>
              <a:buFont typeface="Wingdings" panose="05000000000000000000" pitchFamily="2" charset="2"/>
              <a:buChar char="Ø"/>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variation in transaction amounts and default rate percentage by product type requires further investigation to determine the underlying reasons for the differences.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2C02019A-E6C1-EC3B-4AD7-CC3864B52C7C}"/>
              </a:ext>
            </a:extLst>
          </p:cNvPr>
          <p:cNvSpPr txBox="1">
            <a:spLocks/>
          </p:cNvSpPr>
          <p:nvPr/>
        </p:nvSpPr>
        <p:spPr>
          <a:xfrm>
            <a:off x="6676832" y="19797"/>
            <a:ext cx="4810537" cy="348390"/>
          </a:xfrm>
          <a:prstGeom prst="rect">
            <a:avLst/>
          </a:prstGeom>
        </p:spPr>
        <p:txBody>
          <a:bodyPr vert="horz" lIns="91440" tIns="45720" rIns="91440" bIns="45720" rtlCol="0" anchor="t">
            <a:normAutofit fontScale="90000" lnSpcReduction="100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algn="ctr"/>
            <a:r>
              <a:rPr lang="en-US" sz="2000" dirty="0">
                <a:latin typeface="Times New Roman" panose="02020603050405020304" pitchFamily="18" charset="0"/>
                <a:cs typeface="Times New Roman" panose="02020603050405020304" pitchFamily="18" charset="0"/>
              </a:rPr>
              <a:t>Collection Performance Dashboard</a:t>
            </a:r>
            <a:endParaRPr lang="en-GB" sz="20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3A381B45-F56E-C961-D049-3E432B3C41CC}"/>
              </a:ext>
            </a:extLst>
          </p:cNvPr>
          <p:cNvPicPr>
            <a:picLocks noChangeAspect="1"/>
          </p:cNvPicPr>
          <p:nvPr/>
        </p:nvPicPr>
        <p:blipFill>
          <a:blip r:embed="rId2"/>
          <a:stretch>
            <a:fillRect/>
          </a:stretch>
        </p:blipFill>
        <p:spPr>
          <a:xfrm>
            <a:off x="6466033" y="368187"/>
            <a:ext cx="5622452" cy="6470016"/>
          </a:xfrm>
          <a:prstGeom prst="rect">
            <a:avLst/>
          </a:prstGeom>
        </p:spPr>
      </p:pic>
    </p:spTree>
    <p:extLst>
      <p:ext uri="{BB962C8B-B14F-4D97-AF65-F5344CB8AC3E}">
        <p14:creationId xmlns:p14="http://schemas.microsoft.com/office/powerpoint/2010/main" val="639394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9C99-86CF-280A-0CB6-84A97325DD5B}"/>
              </a:ext>
            </a:extLst>
          </p:cNvPr>
          <p:cNvSpPr>
            <a:spLocks noGrp="1"/>
          </p:cNvSpPr>
          <p:nvPr>
            <p:ph type="title"/>
          </p:nvPr>
        </p:nvSpPr>
        <p:spPr>
          <a:xfrm>
            <a:off x="358672" y="0"/>
            <a:ext cx="9827547" cy="654787"/>
          </a:xfrm>
        </p:spPr>
        <p:txBody>
          <a:bodyPr>
            <a:normAutofit fontScale="90000"/>
          </a:bodyPr>
          <a:lstStyle/>
          <a:p>
            <a:pPr marL="571500" indent="-5715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Recommendation</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711912-BCE1-B208-FE1A-62BE11331D06}"/>
              </a:ext>
            </a:extLst>
          </p:cNvPr>
          <p:cNvSpPr>
            <a:spLocks noGrp="1"/>
          </p:cNvSpPr>
          <p:nvPr>
            <p:ph idx="1"/>
          </p:nvPr>
        </p:nvSpPr>
        <p:spPr>
          <a:xfrm>
            <a:off x="208179" y="794200"/>
            <a:ext cx="5307718" cy="5134652"/>
          </a:xfrm>
        </p:spPr>
        <p:txBody>
          <a:bodyPr>
            <a:normAutofit/>
          </a:bodyPr>
          <a:lstStyle/>
          <a:p>
            <a:pPr marR="0" lvl="0">
              <a:lnSpc>
                <a:spcPct val="107000"/>
              </a:lnSpc>
              <a:spcBef>
                <a:spcPts val="0"/>
              </a:spcBef>
              <a:spcAft>
                <a:spcPts val="0"/>
              </a:spcAft>
              <a:buFont typeface="Wingdings" panose="05000000000000000000" pitchFamily="2" charset="2"/>
              <a:buChar char="Ø"/>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Optimizing the Collection scoring model system by incorporating additional variables such as customer demographics &amp; payment history</a:t>
            </a:r>
          </a:p>
          <a:p>
            <a:pPr marR="0" lvl="0">
              <a:lnSpc>
                <a:spcPct val="107000"/>
              </a:lnSpc>
              <a:spcBef>
                <a:spcPts val="0"/>
              </a:spcBef>
              <a:spcAft>
                <a:spcPts val="0"/>
              </a:spcAft>
              <a:buFont typeface="Wingdings" panose="05000000000000000000" pitchFamily="2" charset="2"/>
              <a:buChar char="Ø"/>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buFont typeface="Wingdings" panose="05000000000000000000" pitchFamily="2" charset="2"/>
              <a:buChar char="Ø"/>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Revamping the company collections outreach strategy for a major credit card issuer.</a:t>
            </a:r>
          </a:p>
          <a:p>
            <a:pPr marR="0" lvl="0">
              <a:lnSpc>
                <a:spcPct val="107000"/>
              </a:lnSpc>
              <a:spcBef>
                <a:spcPts val="0"/>
              </a:spcBef>
              <a:spcAft>
                <a:spcPts val="0"/>
              </a:spcAft>
              <a:buFont typeface="Wingdings" panose="05000000000000000000" pitchFamily="2" charset="2"/>
              <a:buChar char="Ø"/>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buFont typeface="Wingdings" panose="05000000000000000000" pitchFamily="2" charset="2"/>
              <a:buChar char="Ø"/>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Optimizing the current collection strategy will give way to an effective strategy for reducing the outstanding debt owed by customers. </a:t>
            </a:r>
          </a:p>
          <a:p>
            <a:pPr marR="0" lvl="0">
              <a:lnSpc>
                <a:spcPct val="107000"/>
              </a:lnSpc>
              <a:spcBef>
                <a:spcPts val="0"/>
              </a:spcBef>
              <a:spcAft>
                <a:spcPts val="0"/>
              </a:spcAft>
              <a:buFont typeface="Wingdings" panose="05000000000000000000" pitchFamily="2" charset="2"/>
              <a:buChar char="Ø"/>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buFont typeface="Wingdings" panose="05000000000000000000" pitchFamily="2" charset="2"/>
              <a:buChar char="Ø"/>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Encourage customers to make repayments on time to reduce the number of customers entering arrears after missing a repayment on their debt. </a:t>
            </a:r>
          </a:p>
        </p:txBody>
      </p:sp>
      <p:sp>
        <p:nvSpPr>
          <p:cNvPr id="4" name="Content Placeholder 2">
            <a:extLst>
              <a:ext uri="{FF2B5EF4-FFF2-40B4-BE49-F238E27FC236}">
                <a16:creationId xmlns:a16="http://schemas.microsoft.com/office/drawing/2014/main" id="{5226A3E9-FE3C-7C7B-AEDA-727A0C08CA2B}"/>
              </a:ext>
            </a:extLst>
          </p:cNvPr>
          <p:cNvSpPr txBox="1">
            <a:spLocks/>
          </p:cNvSpPr>
          <p:nvPr/>
        </p:nvSpPr>
        <p:spPr>
          <a:xfrm>
            <a:off x="6318927" y="654787"/>
            <a:ext cx="5307718" cy="51346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7000"/>
              </a:lnSpc>
              <a:spcBef>
                <a:spcPts val="0"/>
              </a:spcBef>
              <a:buFont typeface="Symbol" panose="05050102010706020507" pitchFamily="18" charset="2"/>
              <a:buChar char=""/>
            </a:pPr>
            <a:endParaRPr lang="en-GB" sz="1800"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2">
            <a:extLst>
              <a:ext uri="{FF2B5EF4-FFF2-40B4-BE49-F238E27FC236}">
                <a16:creationId xmlns:a16="http://schemas.microsoft.com/office/drawing/2014/main" id="{3791CE8E-8AFB-41DF-ADF7-19A8B7BFB239}"/>
              </a:ext>
            </a:extLst>
          </p:cNvPr>
          <p:cNvSpPr txBox="1">
            <a:spLocks/>
          </p:cNvSpPr>
          <p:nvPr/>
        </p:nvSpPr>
        <p:spPr>
          <a:xfrm>
            <a:off x="5873074" y="630206"/>
            <a:ext cx="5307718" cy="51346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Bef>
                <a:spcPts val="0"/>
              </a:spcBef>
              <a:buFont typeface="Wingdings" panose="05000000000000000000" pitchFamily="2" charset="2"/>
              <a:buChar char="Ø"/>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Further analysis should be conducted to understand the drivers of variation in transaction amounts and default rate percentage by product type.</a:t>
            </a:r>
          </a:p>
          <a:p>
            <a:pPr>
              <a:lnSpc>
                <a:spcPct val="107000"/>
              </a:lnSpc>
              <a:spcBef>
                <a:spcPts val="0"/>
              </a:spcBef>
              <a:buFont typeface="Wingdings" panose="05000000000000000000" pitchFamily="2" charset="2"/>
              <a:buChar char="Ø"/>
            </a:pPr>
            <a:endParaRPr lang="en-GB" sz="18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Ø"/>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The product type with the highest defaults requires closer monitoring and intervention.</a:t>
            </a:r>
          </a:p>
          <a:p>
            <a:pPr>
              <a:lnSpc>
                <a:spcPct val="107000"/>
              </a:lnSpc>
              <a:spcBef>
                <a:spcPts val="0"/>
              </a:spcBef>
              <a:buFont typeface="Wingdings" panose="05000000000000000000" pitchFamily="2" charset="2"/>
              <a:buChar char="Ø"/>
            </a:pPr>
            <a:endParaRPr lang="en-GB" sz="18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buFont typeface="Wingdings" panose="05000000000000000000" pitchFamily="2" charset="2"/>
              <a:buChar char="Ø"/>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The concentration of defaults around the end of the year suggests that seasonal factors may contribute to financial difficulties for customers, which should be considered in collection strategies.</a:t>
            </a:r>
          </a:p>
          <a:p>
            <a:pPr>
              <a:lnSpc>
                <a:spcPct val="107000"/>
              </a:lnSpc>
              <a:spcBef>
                <a:spcPts val="0"/>
              </a:spcBef>
              <a:buFont typeface="Wingdings" panose="05000000000000000000" pitchFamily="2" charset="2"/>
              <a:buChar char="Ø"/>
            </a:pPr>
            <a:endParaRPr lang="en-GB" sz="18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buFont typeface="Wingdings" panose="05000000000000000000" pitchFamily="2" charset="2"/>
              <a:buChar char="Ø"/>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The transaction amounts for each product type can inform marketing and promotional strategies to encourage more spending on loans with lower transaction amounts.</a:t>
            </a:r>
            <a:endParaRPr lang="en-GB" sz="1800" kern="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8189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9C99-86CF-280A-0CB6-84A97325DD5B}"/>
              </a:ext>
            </a:extLst>
          </p:cNvPr>
          <p:cNvSpPr>
            <a:spLocks noGrp="1"/>
          </p:cNvSpPr>
          <p:nvPr>
            <p:ph type="title"/>
          </p:nvPr>
        </p:nvSpPr>
        <p:spPr>
          <a:xfrm>
            <a:off x="565150" y="220284"/>
            <a:ext cx="9827547" cy="654787"/>
          </a:xfrm>
        </p:spPr>
        <p:txBody>
          <a:bodyPr>
            <a:normAutofit fontScale="90000"/>
          </a:bodyPr>
          <a:lstStyle/>
          <a:p>
            <a:r>
              <a:rPr lang="en-US" sz="4400" dirty="0">
                <a:latin typeface="Times New Roman" panose="02020603050405020304" pitchFamily="18" charset="0"/>
                <a:cs typeface="Times New Roman" panose="02020603050405020304" pitchFamily="18" charset="0"/>
              </a:rPr>
              <a:t>Overview</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711912-BCE1-B208-FE1A-62BE11331D06}"/>
              </a:ext>
            </a:extLst>
          </p:cNvPr>
          <p:cNvSpPr>
            <a:spLocks noGrp="1"/>
          </p:cNvSpPr>
          <p:nvPr>
            <p:ph idx="1"/>
          </p:nvPr>
        </p:nvSpPr>
        <p:spPr>
          <a:xfrm>
            <a:off x="565150" y="875071"/>
            <a:ext cx="10977921" cy="4925961"/>
          </a:xfrm>
        </p:spPr>
        <p:txBody>
          <a:bodyPr>
            <a:normAutofit lnSpcReduction="10000"/>
          </a:bodyPr>
          <a:lstStyle/>
          <a:p>
            <a:pPr algn="jus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rPr>
              <a:t>A collection performance analysis for a student loan company aims to assess the effectiveness of the company's collection strategies and processes. </a:t>
            </a:r>
          </a:p>
          <a:p>
            <a:pPr algn="just">
              <a:buFont typeface="Wingdings" panose="05000000000000000000" pitchFamily="2" charset="2"/>
              <a:buChar char="Ø"/>
            </a:pPr>
            <a:r>
              <a:rPr lang="en-US" sz="2000" dirty="0">
                <a:latin typeface="Times New Roman" panose="02020603050405020304" pitchFamily="18" charset="0"/>
              </a:rPr>
              <a:t>The analysis </a:t>
            </a:r>
            <a:r>
              <a:rPr lang="en-US" sz="2000" dirty="0">
                <a:effectLst/>
                <a:latin typeface="Times New Roman" panose="02020603050405020304" pitchFamily="18" charset="0"/>
                <a:ea typeface="Calibri" panose="020F0502020204030204" pitchFamily="34" charset="0"/>
              </a:rPr>
              <a:t>aims to identify areas where the company can improve its collections processes, reduce its default rates, and increase its recovery of outstanding debts.</a:t>
            </a:r>
          </a:p>
          <a:p>
            <a:pPr marL="0" indent="0" algn="just">
              <a:buNone/>
            </a:pPr>
            <a:endParaRPr lang="en-US" sz="2000" dirty="0">
              <a:effectLst/>
              <a:latin typeface="Times New Roman" panose="02020603050405020304" pitchFamily="18" charset="0"/>
              <a:ea typeface="Calibri" panose="020F0502020204030204" pitchFamily="34" charset="0"/>
            </a:endParaRPr>
          </a:p>
          <a:p>
            <a:pPr algn="just">
              <a:buFont typeface="Wingdings" panose="05000000000000000000" pitchFamily="2" charset="2"/>
              <a:buChar char="Ø"/>
            </a:pPr>
            <a:r>
              <a:rPr lang="en-US" sz="2000" dirty="0">
                <a:latin typeface="Times New Roman" panose="02020603050405020304" pitchFamily="18" charset="0"/>
              </a:rPr>
              <a:t>Analysis pipeline;</a:t>
            </a:r>
          </a:p>
          <a:p>
            <a:pPr marL="0" indent="0" algn="just">
              <a:buNone/>
            </a:pPr>
            <a:r>
              <a:rPr lang="en-US" sz="2000" dirty="0">
                <a:latin typeface="Times New Roman" panose="02020603050405020304" pitchFamily="18" charset="0"/>
              </a:rPr>
              <a:t>	Data Cleaning</a:t>
            </a:r>
          </a:p>
          <a:p>
            <a:pPr marL="0" indent="0" algn="just">
              <a:buNone/>
            </a:pPr>
            <a:r>
              <a:rPr lang="en-US" sz="2000" dirty="0">
                <a:latin typeface="Times New Roman" panose="02020603050405020304" pitchFamily="18" charset="0"/>
              </a:rPr>
              <a:t>	Data Joining</a:t>
            </a:r>
          </a:p>
          <a:p>
            <a:pPr marL="0" indent="0" algn="just">
              <a:buNone/>
            </a:pPr>
            <a:r>
              <a:rPr lang="en-US" sz="2000" dirty="0">
                <a:latin typeface="Times New Roman" panose="02020603050405020304" pitchFamily="18" charset="0"/>
              </a:rPr>
              <a:t>	Data Presentation</a:t>
            </a:r>
          </a:p>
          <a:p>
            <a:pPr marL="0" indent="0" algn="just">
              <a:buNone/>
            </a:pPr>
            <a:endParaRPr lang="en-US" sz="2000" dirty="0">
              <a:latin typeface="Times New Roman" panose="02020603050405020304" pitchFamily="18" charset="0"/>
            </a:endParaRPr>
          </a:p>
          <a:p>
            <a:pPr algn="just">
              <a:buFont typeface="Wingdings" panose="05000000000000000000" pitchFamily="2" charset="2"/>
              <a:buChar char="Ø"/>
            </a:pPr>
            <a:r>
              <a:rPr lang="en-US" sz="2000" dirty="0">
                <a:latin typeface="Times New Roman" panose="02020603050405020304" pitchFamily="18" charset="0"/>
              </a:rPr>
              <a:t>Conclusion</a:t>
            </a:r>
          </a:p>
          <a:p>
            <a:pPr algn="just">
              <a:buFont typeface="Wingdings" panose="05000000000000000000" pitchFamily="2" charset="2"/>
              <a:buChar char="Ø"/>
            </a:pPr>
            <a:r>
              <a:rPr lang="en-US" sz="2000" dirty="0">
                <a:latin typeface="Times New Roman" panose="02020603050405020304" pitchFamily="18" charset="0"/>
              </a:rPr>
              <a:t>Recommendation</a:t>
            </a:r>
          </a:p>
          <a:p>
            <a:pPr algn="just">
              <a:buFont typeface="Wingdings" panose="05000000000000000000" pitchFamily="2" charset="2"/>
              <a:buChar char="Ø"/>
            </a:pPr>
            <a:r>
              <a:rPr lang="en-US" sz="2000" dirty="0">
                <a:latin typeface="Times New Roman" panose="02020603050405020304" pitchFamily="18" charset="0"/>
              </a:rPr>
              <a:t>Key Areas of Interests. </a:t>
            </a:r>
            <a:endParaRPr lang="en-GB" sz="2800" dirty="0"/>
          </a:p>
        </p:txBody>
      </p:sp>
    </p:spTree>
    <p:extLst>
      <p:ext uri="{BB962C8B-B14F-4D97-AF65-F5344CB8AC3E}">
        <p14:creationId xmlns:p14="http://schemas.microsoft.com/office/powerpoint/2010/main" val="4025384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EB46B8FB-F6A2-5F47-A6CD-A7E17E6927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01388" y="0"/>
            <a:ext cx="5990612" cy="6858001"/>
            <a:chOff x="6201388" y="0"/>
            <a:chExt cx="5990612" cy="6858001"/>
          </a:xfrm>
        </p:grpSpPr>
        <p:sp>
          <p:nvSpPr>
            <p:cNvPr id="62" name="Oval 61">
              <a:extLst>
                <a:ext uri="{FF2B5EF4-FFF2-40B4-BE49-F238E27FC236}">
                  <a16:creationId xmlns:a16="http://schemas.microsoft.com/office/drawing/2014/main" id="{419BDE93-3EC2-4E4D-BC0B-417378F49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8"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46">
              <a:extLst>
                <a:ext uri="{FF2B5EF4-FFF2-40B4-BE49-F238E27FC236}">
                  <a16:creationId xmlns:a16="http://schemas.microsoft.com/office/drawing/2014/main" id="{FE21F82F-1EE5-8240-97F8-387DF0253F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1389"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2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48">
              <a:extLst>
                <a:ext uri="{FF2B5EF4-FFF2-40B4-BE49-F238E27FC236}">
                  <a16:creationId xmlns:a16="http://schemas.microsoft.com/office/drawing/2014/main" id="{AE1903E3-6B5F-6B4C-9A1F-62628A050A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5" y="6292426"/>
              <a:ext cx="1130723" cy="565575"/>
            </a:xfrm>
            <a:custGeom>
              <a:avLst/>
              <a:gdLst>
                <a:gd name="connsiteX0" fmla="*/ 565362 w 1130723"/>
                <a:gd name="connsiteY0" fmla="*/ 0 h 565575"/>
                <a:gd name="connsiteX1" fmla="*/ 1130723 w 1130723"/>
                <a:gd name="connsiteY1" fmla="*/ 565362 h 565575"/>
                <a:gd name="connsiteX2" fmla="*/ 1130702 w 1130723"/>
                <a:gd name="connsiteY2" fmla="*/ 565575 h 565575"/>
                <a:gd name="connsiteX3" fmla="*/ 21 w 1130723"/>
                <a:gd name="connsiteY3" fmla="*/ 565575 h 565575"/>
                <a:gd name="connsiteX4" fmla="*/ 0 w 1130723"/>
                <a:gd name="connsiteY4" fmla="*/ 565362 h 565575"/>
                <a:gd name="connsiteX5" fmla="*/ 565362 w 1130723"/>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3" h="565575">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Oval 64">
              <a:extLst>
                <a:ext uri="{FF2B5EF4-FFF2-40B4-BE49-F238E27FC236}">
                  <a16:creationId xmlns:a16="http://schemas.microsoft.com/office/drawing/2014/main" id="{F7C55863-3B37-0743-B001-1A970033FB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32B4C24-3A58-924C-B79A-D961EF7C2C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217788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1EF52E0-D2CF-544F-93A6-4D7B45A048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3" y="80636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3">
              <a:extLst>
                <a:ext uri="{FF2B5EF4-FFF2-40B4-BE49-F238E27FC236}">
                  <a16:creationId xmlns:a16="http://schemas.microsoft.com/office/drawing/2014/main" id="{6966CFE5-1C8C-2E4F-9B2D-A8438F5A5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64254" y="1"/>
              <a:ext cx="1130725" cy="565575"/>
            </a:xfrm>
            <a:custGeom>
              <a:avLst/>
              <a:gdLst>
                <a:gd name="connsiteX0" fmla="*/ 21 w 1130725"/>
                <a:gd name="connsiteY0" fmla="*/ 0 h 565575"/>
                <a:gd name="connsiteX1" fmla="*/ 1130704 w 1130725"/>
                <a:gd name="connsiteY1" fmla="*/ 0 h 565575"/>
                <a:gd name="connsiteX2" fmla="*/ 1130725 w 1130725"/>
                <a:gd name="connsiteY2" fmla="*/ 213 h 565575"/>
                <a:gd name="connsiteX3" fmla="*/ 565363 w 1130725"/>
                <a:gd name="connsiteY3" fmla="*/ 565575 h 565575"/>
                <a:gd name="connsiteX4" fmla="*/ 0 w 1130725"/>
                <a:gd name="connsiteY4" fmla="*/ 213 h 56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5" h="56557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64">
              <a:extLst>
                <a:ext uri="{FF2B5EF4-FFF2-40B4-BE49-F238E27FC236}">
                  <a16:creationId xmlns:a16="http://schemas.microsoft.com/office/drawing/2014/main" id="{9FD29EF3-A5B2-554A-A307-6BE1BCE8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2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Oval 69">
              <a:extLst>
                <a:ext uri="{FF2B5EF4-FFF2-40B4-BE49-F238E27FC236}">
                  <a16:creationId xmlns:a16="http://schemas.microsoft.com/office/drawing/2014/main" id="{AC1ECAD8-0CF2-934D-AA1E-C108208CD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4920911"/>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DB14DED1-3A58-8C4D-902E-2A9F34043F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3549396"/>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5D65157-5719-0341-A807-A8956595F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217788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7F23F74-B777-2A4C-8EF9-E798880D5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8"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0">
              <a:extLst>
                <a:ext uri="{FF2B5EF4-FFF2-40B4-BE49-F238E27FC236}">
                  <a16:creationId xmlns:a16="http://schemas.microsoft.com/office/drawing/2014/main" id="{E3B9A050-0AE1-1D4B-A2AC-6EEF64B106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27117" y="0"/>
              <a:ext cx="1130726" cy="565576"/>
            </a:xfrm>
            <a:custGeom>
              <a:avLst/>
              <a:gdLst>
                <a:gd name="connsiteX0" fmla="*/ 22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71">
              <a:extLst>
                <a:ext uri="{FF2B5EF4-FFF2-40B4-BE49-F238E27FC236}">
                  <a16:creationId xmlns:a16="http://schemas.microsoft.com/office/drawing/2014/main" id="{C424FE38-F803-8D47-BF56-1B18EC2B1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6292426"/>
              <a:ext cx="1130724" cy="565575"/>
            </a:xfrm>
            <a:custGeom>
              <a:avLst/>
              <a:gdLst>
                <a:gd name="connsiteX0" fmla="*/ 565362 w 1130724"/>
                <a:gd name="connsiteY0" fmla="*/ 0 h 565575"/>
                <a:gd name="connsiteX1" fmla="*/ 1130724 w 1130724"/>
                <a:gd name="connsiteY1" fmla="*/ 565362 h 565575"/>
                <a:gd name="connsiteX2" fmla="*/ 1130703 w 1130724"/>
                <a:gd name="connsiteY2" fmla="*/ 565575 h 565575"/>
                <a:gd name="connsiteX3" fmla="*/ 21 w 1130724"/>
                <a:gd name="connsiteY3" fmla="*/ 565575 h 565575"/>
                <a:gd name="connsiteX4" fmla="*/ 0 w 1130724"/>
                <a:gd name="connsiteY4" fmla="*/ 565362 h 565575"/>
                <a:gd name="connsiteX5" fmla="*/ 565362 w 1130724"/>
                <a:gd name="connsiteY5" fmla="*/ 0 h 56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75">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Oval 75">
              <a:extLst>
                <a:ext uri="{FF2B5EF4-FFF2-40B4-BE49-F238E27FC236}">
                  <a16:creationId xmlns:a16="http://schemas.microsoft.com/office/drawing/2014/main" id="{E37187F2-9212-0641-97D0-1ACD50B74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4920911"/>
              <a:ext cx="1130725" cy="11307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760C651-2AC4-564E-BEAA-AB7FAFE7F7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354939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58B0A1B8-5BA3-3548-9511-B4904D052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4" y="806366"/>
              <a:ext cx="1130725" cy="113072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5">
              <a:extLst>
                <a:ext uri="{FF2B5EF4-FFF2-40B4-BE49-F238E27FC236}">
                  <a16:creationId xmlns:a16="http://schemas.microsoft.com/office/drawing/2014/main" id="{424CD779-EE9A-214D-9488-767327E37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9983" y="0"/>
              <a:ext cx="1130726" cy="565576"/>
            </a:xfrm>
            <a:custGeom>
              <a:avLst/>
              <a:gdLst>
                <a:gd name="connsiteX0" fmla="*/ 21 w 1130726"/>
                <a:gd name="connsiteY0" fmla="*/ 0 h 565576"/>
                <a:gd name="connsiteX1" fmla="*/ 1130704 w 1130726"/>
                <a:gd name="connsiteY1" fmla="*/ 0 h 565576"/>
                <a:gd name="connsiteX2" fmla="*/ 1130726 w 1130726"/>
                <a:gd name="connsiteY2" fmla="*/ 214 h 565576"/>
                <a:gd name="connsiteX3" fmla="*/ 565363 w 1130726"/>
                <a:gd name="connsiteY3" fmla="*/ 565576 h 565576"/>
                <a:gd name="connsiteX4" fmla="*/ 0 w 1130726"/>
                <a:gd name="connsiteY4" fmla="*/ 214 h 56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6" h="56557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76">
              <a:extLst>
                <a:ext uri="{FF2B5EF4-FFF2-40B4-BE49-F238E27FC236}">
                  <a16:creationId xmlns:a16="http://schemas.microsoft.com/office/drawing/2014/main" id="{630D08C6-9EFB-8540-875F-2A55DED2A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4" y="6295069"/>
              <a:ext cx="539146" cy="562931"/>
            </a:xfrm>
            <a:custGeom>
              <a:avLst/>
              <a:gdLst>
                <a:gd name="connsiteX0" fmla="*/ 539146 w 539146"/>
                <a:gd name="connsiteY0" fmla="*/ 0 h 562931"/>
                <a:gd name="connsiteX1" fmla="*/ 539146 w 539146"/>
                <a:gd name="connsiteY1" fmla="*/ 562931 h 562931"/>
                <a:gd name="connsiteX2" fmla="*/ 21 w 539146"/>
                <a:gd name="connsiteY2" fmla="*/ 562931 h 562931"/>
                <a:gd name="connsiteX3" fmla="*/ 0 w 539146"/>
                <a:gd name="connsiteY3" fmla="*/ 562719 h 562931"/>
                <a:gd name="connsiteX4" fmla="*/ 451422 w 539146"/>
                <a:gd name="connsiteY4" fmla="*/ 8843 h 562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6" h="562931">
                  <a:moveTo>
                    <a:pt x="539146" y="0"/>
                  </a:moveTo>
                  <a:lnTo>
                    <a:pt x="539146" y="562931"/>
                  </a:lnTo>
                  <a:lnTo>
                    <a:pt x="21" y="562931"/>
                  </a:lnTo>
                  <a:lnTo>
                    <a:pt x="0" y="562719"/>
                  </a:lnTo>
                  <a:cubicBezTo>
                    <a:pt x="0" y="289508"/>
                    <a:pt x="193796" y="61561"/>
                    <a:pt x="451422"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77">
              <a:extLst>
                <a:ext uri="{FF2B5EF4-FFF2-40B4-BE49-F238E27FC236}">
                  <a16:creationId xmlns:a16="http://schemas.microsoft.com/office/drawing/2014/main" id="{D7E8DA86-1294-4641-9C52-6E15315064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4923555"/>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78">
              <a:extLst>
                <a:ext uri="{FF2B5EF4-FFF2-40B4-BE49-F238E27FC236}">
                  <a16:creationId xmlns:a16="http://schemas.microsoft.com/office/drawing/2014/main" id="{011063C9-2A43-3348-A018-F27FACAA77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3552039"/>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79">
              <a:extLst>
                <a:ext uri="{FF2B5EF4-FFF2-40B4-BE49-F238E27FC236}">
                  <a16:creationId xmlns:a16="http://schemas.microsoft.com/office/drawing/2014/main" id="{EE85C7DE-D965-244F-BD95-3A05FF4AA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2180524"/>
              <a:ext cx="539147" cy="1125438"/>
            </a:xfrm>
            <a:custGeom>
              <a:avLst/>
              <a:gdLst>
                <a:gd name="connsiteX0" fmla="*/ 539147 w 539147"/>
                <a:gd name="connsiteY0" fmla="*/ 0 h 1125438"/>
                <a:gd name="connsiteX1" fmla="*/ 539147 w 539147"/>
                <a:gd name="connsiteY1" fmla="*/ 1125438 h 1125438"/>
                <a:gd name="connsiteX2" fmla="*/ 451423 w 539147"/>
                <a:gd name="connsiteY2" fmla="*/ 1116595 h 1125438"/>
                <a:gd name="connsiteX3" fmla="*/ 0 w 539147"/>
                <a:gd name="connsiteY3" fmla="*/ 562719 h 1125438"/>
                <a:gd name="connsiteX4" fmla="*/ 451423 w 539147"/>
                <a:gd name="connsiteY4" fmla="*/ 8843 h 1125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8">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Freeform 80">
              <a:extLst>
                <a:ext uri="{FF2B5EF4-FFF2-40B4-BE49-F238E27FC236}">
                  <a16:creationId xmlns:a16="http://schemas.microsoft.com/office/drawing/2014/main" id="{315A1389-149A-3342-A863-637D42FDB2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809010"/>
              <a:ext cx="539147" cy="1125439"/>
            </a:xfrm>
            <a:custGeom>
              <a:avLst/>
              <a:gdLst>
                <a:gd name="connsiteX0" fmla="*/ 539147 w 539147"/>
                <a:gd name="connsiteY0" fmla="*/ 0 h 1125439"/>
                <a:gd name="connsiteX1" fmla="*/ 539147 w 539147"/>
                <a:gd name="connsiteY1" fmla="*/ 1125439 h 1125439"/>
                <a:gd name="connsiteX2" fmla="*/ 451423 w 539147"/>
                <a:gd name="connsiteY2" fmla="*/ 1116595 h 1125439"/>
                <a:gd name="connsiteX3" fmla="*/ 0 w 539147"/>
                <a:gd name="connsiteY3" fmla="*/ 562719 h 1125439"/>
                <a:gd name="connsiteX4" fmla="*/ 451423 w 539147"/>
                <a:gd name="connsiteY4" fmla="*/ 8843 h 1125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1125439">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81">
              <a:extLst>
                <a:ext uri="{FF2B5EF4-FFF2-40B4-BE49-F238E27FC236}">
                  <a16:creationId xmlns:a16="http://schemas.microsoft.com/office/drawing/2014/main" id="{B149CC6F-B6C6-BE46-B451-1BF7D47A89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2853" y="1"/>
              <a:ext cx="539147" cy="562933"/>
            </a:xfrm>
            <a:custGeom>
              <a:avLst/>
              <a:gdLst>
                <a:gd name="connsiteX0" fmla="*/ 22 w 539147"/>
                <a:gd name="connsiteY0" fmla="*/ 0 h 562933"/>
                <a:gd name="connsiteX1" fmla="*/ 539147 w 539147"/>
                <a:gd name="connsiteY1" fmla="*/ 0 h 562933"/>
                <a:gd name="connsiteX2" fmla="*/ 539147 w 539147"/>
                <a:gd name="connsiteY2" fmla="*/ 562933 h 562933"/>
                <a:gd name="connsiteX3" fmla="*/ 451423 w 539147"/>
                <a:gd name="connsiteY3" fmla="*/ 554090 h 562933"/>
                <a:gd name="connsiteX4" fmla="*/ 0 w 539147"/>
                <a:gd name="connsiteY4" fmla="*/ 214 h 562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147" h="562933">
                  <a:moveTo>
                    <a:pt x="22" y="0"/>
                  </a:moveTo>
                  <a:lnTo>
                    <a:pt x="539147" y="0"/>
                  </a:lnTo>
                  <a:lnTo>
                    <a:pt x="539147" y="562933"/>
                  </a:lnTo>
                  <a:lnTo>
                    <a:pt x="451423" y="554090"/>
                  </a:lnTo>
                  <a:cubicBezTo>
                    <a:pt x="193797" y="501372"/>
                    <a:pt x="0" y="273425"/>
                    <a:pt x="0" y="21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cxnSp>
        <p:nvCxnSpPr>
          <p:cNvPr id="87" name="Straight Connector 86">
            <a:extLst>
              <a:ext uri="{FF2B5EF4-FFF2-40B4-BE49-F238E27FC236}">
                <a16:creationId xmlns:a16="http://schemas.microsoft.com/office/drawing/2014/main" id="{D33A3282-0389-C547-8CA6-7F3E7F27B3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506600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useBgFill="1">
        <p:nvSpPr>
          <p:cNvPr id="89" name="Rectangle 88">
            <a:extLst>
              <a:ext uri="{FF2B5EF4-FFF2-40B4-BE49-F238E27FC236}">
                <a16:creationId xmlns:a16="http://schemas.microsoft.com/office/drawing/2014/main" id="{4EFE82FE-7465-AE46-88DF-34D347E83B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E9C99-86CF-280A-0CB6-84A97325DD5B}"/>
              </a:ext>
            </a:extLst>
          </p:cNvPr>
          <p:cNvSpPr>
            <a:spLocks noGrp="1"/>
          </p:cNvSpPr>
          <p:nvPr>
            <p:ph type="title"/>
          </p:nvPr>
        </p:nvSpPr>
        <p:spPr>
          <a:xfrm>
            <a:off x="566924" y="4818126"/>
            <a:ext cx="6402597" cy="1063244"/>
          </a:xfrm>
        </p:spPr>
        <p:txBody>
          <a:bodyPr vert="horz" lIns="91440" tIns="45720" rIns="91440" bIns="45720" rtlCol="0" anchor="b">
            <a:normAutofit/>
          </a:bodyPr>
          <a:lstStyle/>
          <a:p>
            <a:pPr>
              <a:lnSpc>
                <a:spcPct val="90000"/>
              </a:lnSpc>
            </a:pPr>
            <a:r>
              <a:rPr lang="en-US" sz="3400"/>
              <a:t>Key Performance Indicators (KPIs)</a:t>
            </a:r>
          </a:p>
        </p:txBody>
      </p:sp>
      <p:grpSp>
        <p:nvGrpSpPr>
          <p:cNvPr id="91" name="Group 90">
            <a:extLst>
              <a:ext uri="{FF2B5EF4-FFF2-40B4-BE49-F238E27FC236}">
                <a16:creationId xmlns:a16="http://schemas.microsoft.com/office/drawing/2014/main" id="{BCFFF971-DAC9-F44B-9F22-4B030B6B6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0315" y="0"/>
            <a:ext cx="1901686" cy="4677439"/>
            <a:chOff x="10290315" y="0"/>
            <a:chExt cx="1901686" cy="4677439"/>
          </a:xfrm>
        </p:grpSpPr>
        <p:sp>
          <p:nvSpPr>
            <p:cNvPr id="92" name="Oval 91">
              <a:extLst>
                <a:ext uri="{FF2B5EF4-FFF2-40B4-BE49-F238E27FC236}">
                  <a16:creationId xmlns:a16="http://schemas.microsoft.com/office/drawing/2014/main" id="{AA637262-7483-9F43-A425-2A50FAE31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39">
              <a:extLst>
                <a:ext uri="{FF2B5EF4-FFF2-40B4-BE49-F238E27FC236}">
                  <a16:creationId xmlns:a16="http://schemas.microsoft.com/office/drawing/2014/main" id="{2E3E7145-2B02-8142-A82F-FFCA717D61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90315"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4" name="Freeform 41">
              <a:extLst>
                <a:ext uri="{FF2B5EF4-FFF2-40B4-BE49-F238E27FC236}">
                  <a16:creationId xmlns:a16="http://schemas.microsoft.com/office/drawing/2014/main" id="{33EA453D-E925-4C4C-A1E9-D54E82602D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3552066"/>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5" name="Freeform 43">
              <a:extLst>
                <a:ext uri="{FF2B5EF4-FFF2-40B4-BE49-F238E27FC236}">
                  <a16:creationId xmlns:a16="http://schemas.microsoft.com/office/drawing/2014/main" id="{CBA4AF6C-8831-A34A-91A3-CC6ED3566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809039"/>
              <a:ext cx="538821" cy="1125373"/>
            </a:xfrm>
            <a:custGeom>
              <a:avLst/>
              <a:gdLst>
                <a:gd name="connsiteX0" fmla="*/ 538821 w 538821"/>
                <a:gd name="connsiteY0" fmla="*/ 0 h 1125373"/>
                <a:gd name="connsiteX1" fmla="*/ 538821 w 538821"/>
                <a:gd name="connsiteY1" fmla="*/ 1125373 h 1125373"/>
                <a:gd name="connsiteX2" fmla="*/ 451422 w 538821"/>
                <a:gd name="connsiteY2" fmla="*/ 1116562 h 1125373"/>
                <a:gd name="connsiteX3" fmla="*/ 0 w 538821"/>
                <a:gd name="connsiteY3" fmla="*/ 562686 h 1125373"/>
                <a:gd name="connsiteX4" fmla="*/ 451422 w 538821"/>
                <a:gd name="connsiteY4" fmla="*/ 8810 h 1125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1125373">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6" name="Freeform 44">
              <a:extLst>
                <a:ext uri="{FF2B5EF4-FFF2-40B4-BE49-F238E27FC236}">
                  <a16:creationId xmlns:a16="http://schemas.microsoft.com/office/drawing/2014/main" id="{8B12A352-6C2B-B94E-82E0-45D881BB7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53180" y="0"/>
              <a:ext cx="538821" cy="562898"/>
            </a:xfrm>
            <a:custGeom>
              <a:avLst/>
              <a:gdLst>
                <a:gd name="connsiteX0" fmla="*/ 21 w 538821"/>
                <a:gd name="connsiteY0" fmla="*/ 0 h 562898"/>
                <a:gd name="connsiteX1" fmla="*/ 538821 w 538821"/>
                <a:gd name="connsiteY1" fmla="*/ 0 h 562898"/>
                <a:gd name="connsiteX2" fmla="*/ 538821 w 538821"/>
                <a:gd name="connsiteY2" fmla="*/ 562898 h 562898"/>
                <a:gd name="connsiteX3" fmla="*/ 451422 w 538821"/>
                <a:gd name="connsiteY3" fmla="*/ 554087 h 562898"/>
                <a:gd name="connsiteX4" fmla="*/ 0 w 538821"/>
                <a:gd name="connsiteY4" fmla="*/ 211 h 562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821" h="562898">
                  <a:moveTo>
                    <a:pt x="21" y="0"/>
                  </a:moveTo>
                  <a:lnTo>
                    <a:pt x="538821" y="0"/>
                  </a:lnTo>
                  <a:lnTo>
                    <a:pt x="538821" y="562898"/>
                  </a:lnTo>
                  <a:lnTo>
                    <a:pt x="451422" y="554087"/>
                  </a:lnTo>
                  <a:cubicBezTo>
                    <a:pt x="193796" y="501369"/>
                    <a:pt x="0" y="27342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6">
            <a:extLst>
              <a:ext uri="{FF2B5EF4-FFF2-40B4-BE49-F238E27FC236}">
                <a16:creationId xmlns:a16="http://schemas.microsoft.com/office/drawing/2014/main" id="{7D35BD8E-183D-956E-8CA4-B3ABFD233535}"/>
              </a:ext>
            </a:extLst>
          </p:cNvPr>
          <p:cNvPicPr>
            <a:picLocks noChangeAspect="1"/>
          </p:cNvPicPr>
          <p:nvPr/>
        </p:nvPicPr>
        <p:blipFill>
          <a:blip r:embed="rId2"/>
          <a:stretch>
            <a:fillRect/>
          </a:stretch>
        </p:blipFill>
        <p:spPr>
          <a:xfrm>
            <a:off x="651489" y="1837286"/>
            <a:ext cx="10885620" cy="1170203"/>
          </a:xfrm>
          <a:prstGeom prst="rect">
            <a:avLst/>
          </a:prstGeom>
        </p:spPr>
      </p:pic>
      <p:cxnSp>
        <p:nvCxnSpPr>
          <p:cNvPr id="98" name="Straight Connector 97">
            <a:extLst>
              <a:ext uri="{FF2B5EF4-FFF2-40B4-BE49-F238E27FC236}">
                <a16:creationId xmlns:a16="http://schemas.microsoft.com/office/drawing/2014/main" id="{F1B96028-BC88-E342-92F9-2077614638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150" y="6087110"/>
            <a:ext cx="110583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724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9C99-86CF-280A-0CB6-84A97325DD5B}"/>
              </a:ext>
            </a:extLst>
          </p:cNvPr>
          <p:cNvSpPr>
            <a:spLocks noGrp="1"/>
          </p:cNvSpPr>
          <p:nvPr>
            <p:ph type="title"/>
          </p:nvPr>
        </p:nvSpPr>
        <p:spPr>
          <a:xfrm>
            <a:off x="535653" y="-68640"/>
            <a:ext cx="9827547" cy="654787"/>
          </a:xfrm>
        </p:spPr>
        <p:txBody>
          <a:bodyPr>
            <a:normAutofit fontScale="90000"/>
          </a:bodyPr>
          <a:lstStyle/>
          <a:p>
            <a:pPr marL="571500" indent="-5715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2021 Collection Performance Analysis</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711912-BCE1-B208-FE1A-62BE11331D06}"/>
              </a:ext>
            </a:extLst>
          </p:cNvPr>
          <p:cNvSpPr>
            <a:spLocks noGrp="1"/>
          </p:cNvSpPr>
          <p:nvPr>
            <p:ph idx="1"/>
          </p:nvPr>
        </p:nvSpPr>
        <p:spPr>
          <a:xfrm>
            <a:off x="422787" y="1414443"/>
            <a:ext cx="3013585" cy="964963"/>
          </a:xfrm>
        </p:spPr>
        <p:txBody>
          <a:bodyPr>
            <a:normAutofit fontScale="77500" lnSpcReduction="20000"/>
          </a:bodyPr>
          <a:lstStyle/>
          <a:p>
            <a:pPr marL="0" indent="0" algn="just">
              <a:buNone/>
            </a:pPr>
            <a:r>
              <a:rPr lang="en-US" dirty="0">
                <a:latin typeface="Times New Roman" panose="02020603050405020304" pitchFamily="18" charset="0"/>
                <a:cs typeface="Times New Roman" panose="02020603050405020304" pitchFamily="18" charset="0"/>
              </a:rPr>
              <a:t>What’s the Trend in Outstanding Debts Over time By Top 5 Products in 2021? </a:t>
            </a:r>
            <a:endParaRPr lang="en-GB" dirty="0">
              <a:latin typeface="Times New Roman" panose="02020603050405020304" pitchFamily="18" charset="0"/>
              <a:cs typeface="Times New Roman" panose="02020603050405020304" pitchFamily="18" charset="0"/>
            </a:endParaRPr>
          </a:p>
        </p:txBody>
      </p:sp>
      <p:sp>
        <p:nvSpPr>
          <p:cNvPr id="12" name="Content Placeholder 2">
            <a:extLst>
              <a:ext uri="{FF2B5EF4-FFF2-40B4-BE49-F238E27FC236}">
                <a16:creationId xmlns:a16="http://schemas.microsoft.com/office/drawing/2014/main" id="{957C24B8-B523-38E5-F5FD-D833D11B76B2}"/>
              </a:ext>
            </a:extLst>
          </p:cNvPr>
          <p:cNvSpPr txBox="1">
            <a:spLocks/>
          </p:cNvSpPr>
          <p:nvPr/>
        </p:nvSpPr>
        <p:spPr>
          <a:xfrm>
            <a:off x="535653" y="4703862"/>
            <a:ext cx="2900719" cy="96496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dirty="0">
                <a:latin typeface="Times New Roman" panose="02020603050405020304" pitchFamily="18" charset="0"/>
                <a:cs typeface="Times New Roman" panose="02020603050405020304" pitchFamily="18" charset="0"/>
              </a:rPr>
              <a:t>What’s the trend in Default Rate Over Time in 2021?</a:t>
            </a:r>
            <a:endParaRPr lang="en-GB"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CFD1C644-6682-4422-CEC8-5A886031E419}"/>
              </a:ext>
            </a:extLst>
          </p:cNvPr>
          <p:cNvPicPr>
            <a:picLocks noChangeAspect="1"/>
          </p:cNvPicPr>
          <p:nvPr/>
        </p:nvPicPr>
        <p:blipFill>
          <a:blip r:embed="rId2"/>
          <a:stretch>
            <a:fillRect/>
          </a:stretch>
        </p:blipFill>
        <p:spPr>
          <a:xfrm>
            <a:off x="3710886" y="542863"/>
            <a:ext cx="8232042" cy="3012459"/>
          </a:xfrm>
          <a:prstGeom prst="rect">
            <a:avLst/>
          </a:prstGeom>
        </p:spPr>
      </p:pic>
      <p:pic>
        <p:nvPicPr>
          <p:cNvPr id="18" name="Picture 17">
            <a:extLst>
              <a:ext uri="{FF2B5EF4-FFF2-40B4-BE49-F238E27FC236}">
                <a16:creationId xmlns:a16="http://schemas.microsoft.com/office/drawing/2014/main" id="{5C0B2425-8420-AB9F-E412-BB1CA20C46E1}"/>
              </a:ext>
            </a:extLst>
          </p:cNvPr>
          <p:cNvPicPr>
            <a:picLocks noChangeAspect="1"/>
          </p:cNvPicPr>
          <p:nvPr/>
        </p:nvPicPr>
        <p:blipFill>
          <a:blip r:embed="rId3"/>
          <a:stretch>
            <a:fillRect/>
          </a:stretch>
        </p:blipFill>
        <p:spPr>
          <a:xfrm>
            <a:off x="3700204" y="3555323"/>
            <a:ext cx="8242724" cy="3302678"/>
          </a:xfrm>
          <a:prstGeom prst="rect">
            <a:avLst/>
          </a:prstGeom>
        </p:spPr>
      </p:pic>
    </p:spTree>
    <p:extLst>
      <p:ext uri="{BB962C8B-B14F-4D97-AF65-F5344CB8AC3E}">
        <p14:creationId xmlns:p14="http://schemas.microsoft.com/office/powerpoint/2010/main" val="1999737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9C99-86CF-280A-0CB6-84A97325DD5B}"/>
              </a:ext>
            </a:extLst>
          </p:cNvPr>
          <p:cNvSpPr>
            <a:spLocks noGrp="1"/>
          </p:cNvSpPr>
          <p:nvPr>
            <p:ph type="title"/>
          </p:nvPr>
        </p:nvSpPr>
        <p:spPr>
          <a:xfrm>
            <a:off x="1774517" y="0"/>
            <a:ext cx="9827547" cy="654787"/>
          </a:xfrm>
        </p:spPr>
        <p:txBody>
          <a:bodyPr>
            <a:normAutofit fontScale="90000"/>
          </a:bodyPr>
          <a:lstStyle/>
          <a:p>
            <a:pPr marL="571500" indent="-5715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2021 Collection Performance Analysis</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711912-BCE1-B208-FE1A-62BE11331D06}"/>
              </a:ext>
            </a:extLst>
          </p:cNvPr>
          <p:cNvSpPr>
            <a:spLocks noGrp="1"/>
          </p:cNvSpPr>
          <p:nvPr>
            <p:ph idx="1"/>
          </p:nvPr>
        </p:nvSpPr>
        <p:spPr>
          <a:xfrm>
            <a:off x="208179" y="703053"/>
            <a:ext cx="6536750" cy="654787"/>
          </a:xfrm>
        </p:spPr>
        <p:txBody>
          <a:bodyPr>
            <a:normAutofit/>
          </a:bodyPr>
          <a:lstStyle/>
          <a:p>
            <a:pPr algn="just"/>
            <a:r>
              <a:rPr lang="en-US" dirty="0">
                <a:latin typeface="Times New Roman" panose="02020603050405020304" pitchFamily="18" charset="0"/>
                <a:cs typeface="Times New Roman" panose="02020603050405020304" pitchFamily="18" charset="0"/>
              </a:rPr>
              <a:t>How much did each Product transact in 2021?</a:t>
            </a:r>
            <a:endParaRPr lang="en-GB"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C5F746F-81E7-C948-ADDB-8A35E6B18B3E}"/>
              </a:ext>
            </a:extLst>
          </p:cNvPr>
          <p:cNvPicPr>
            <a:picLocks noChangeAspect="1"/>
          </p:cNvPicPr>
          <p:nvPr/>
        </p:nvPicPr>
        <p:blipFill>
          <a:blip r:embed="rId2"/>
          <a:stretch>
            <a:fillRect/>
          </a:stretch>
        </p:blipFill>
        <p:spPr>
          <a:xfrm>
            <a:off x="208179" y="1244952"/>
            <a:ext cx="6146388" cy="5077143"/>
          </a:xfrm>
          <a:prstGeom prst="rect">
            <a:avLst/>
          </a:prstGeom>
        </p:spPr>
      </p:pic>
      <p:pic>
        <p:nvPicPr>
          <p:cNvPr id="8" name="Picture 7">
            <a:extLst>
              <a:ext uri="{FF2B5EF4-FFF2-40B4-BE49-F238E27FC236}">
                <a16:creationId xmlns:a16="http://schemas.microsoft.com/office/drawing/2014/main" id="{9D7D802C-77F0-E87B-EE1E-900232D23256}"/>
              </a:ext>
            </a:extLst>
          </p:cNvPr>
          <p:cNvPicPr>
            <a:picLocks noChangeAspect="1"/>
          </p:cNvPicPr>
          <p:nvPr/>
        </p:nvPicPr>
        <p:blipFill>
          <a:blip r:embed="rId3"/>
          <a:stretch>
            <a:fillRect/>
          </a:stretch>
        </p:blipFill>
        <p:spPr>
          <a:xfrm>
            <a:off x="6945330" y="1244952"/>
            <a:ext cx="5103260" cy="5196945"/>
          </a:xfrm>
          <a:prstGeom prst="rect">
            <a:avLst/>
          </a:prstGeom>
        </p:spPr>
      </p:pic>
      <p:sp>
        <p:nvSpPr>
          <p:cNvPr id="9" name="Content Placeholder 2">
            <a:extLst>
              <a:ext uri="{FF2B5EF4-FFF2-40B4-BE49-F238E27FC236}">
                <a16:creationId xmlns:a16="http://schemas.microsoft.com/office/drawing/2014/main" id="{7C5099BF-B9B3-82E4-CD4E-B914C185E1D5}"/>
              </a:ext>
            </a:extLst>
          </p:cNvPr>
          <p:cNvSpPr txBox="1">
            <a:spLocks/>
          </p:cNvSpPr>
          <p:nvPr/>
        </p:nvSpPr>
        <p:spPr>
          <a:xfrm>
            <a:off x="6688290" y="729840"/>
            <a:ext cx="6536750" cy="65478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Times New Roman" panose="02020603050405020304" pitchFamily="18" charset="0"/>
                <a:cs typeface="Times New Roman" panose="02020603050405020304" pitchFamily="18" charset="0"/>
              </a:rPr>
              <a:t>What’s the transaction types ratio in 2021?</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6450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9C99-86CF-280A-0CB6-84A97325DD5B}"/>
              </a:ext>
            </a:extLst>
          </p:cNvPr>
          <p:cNvSpPr>
            <a:spLocks noGrp="1"/>
          </p:cNvSpPr>
          <p:nvPr>
            <p:ph type="title"/>
          </p:nvPr>
        </p:nvSpPr>
        <p:spPr>
          <a:xfrm>
            <a:off x="1774517" y="0"/>
            <a:ext cx="9827547" cy="654787"/>
          </a:xfrm>
        </p:spPr>
        <p:txBody>
          <a:bodyPr>
            <a:normAutofit fontScale="90000"/>
          </a:bodyPr>
          <a:lstStyle/>
          <a:p>
            <a:pPr marL="571500" indent="-5715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2021 Collection Performance Analysis</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711912-BCE1-B208-FE1A-62BE11331D06}"/>
              </a:ext>
            </a:extLst>
          </p:cNvPr>
          <p:cNvSpPr>
            <a:spLocks noGrp="1"/>
          </p:cNvSpPr>
          <p:nvPr>
            <p:ph idx="1"/>
          </p:nvPr>
        </p:nvSpPr>
        <p:spPr>
          <a:xfrm>
            <a:off x="208179" y="703053"/>
            <a:ext cx="5887821" cy="654787"/>
          </a:xfrm>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What is the Default Count and Customer count for each product in 2021?</a:t>
            </a:r>
            <a:endParaRPr lang="en-GB"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7C5099BF-B9B3-82E4-CD4E-B914C185E1D5}"/>
              </a:ext>
            </a:extLst>
          </p:cNvPr>
          <p:cNvSpPr txBox="1">
            <a:spLocks/>
          </p:cNvSpPr>
          <p:nvPr/>
        </p:nvSpPr>
        <p:spPr>
          <a:xfrm>
            <a:off x="6688290" y="729840"/>
            <a:ext cx="5103260" cy="65478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Times New Roman" panose="02020603050405020304" pitchFamily="18" charset="0"/>
                <a:cs typeface="Times New Roman" panose="02020603050405020304" pitchFamily="18" charset="0"/>
              </a:rPr>
              <a:t>What is the product’s Default Rate Percentage in 2021?</a:t>
            </a: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84701CE-8AE6-76ED-DC57-2A391F661267}"/>
              </a:ext>
            </a:extLst>
          </p:cNvPr>
          <p:cNvPicPr>
            <a:picLocks noChangeAspect="1"/>
          </p:cNvPicPr>
          <p:nvPr/>
        </p:nvPicPr>
        <p:blipFill>
          <a:blip r:embed="rId2"/>
          <a:stretch>
            <a:fillRect/>
          </a:stretch>
        </p:blipFill>
        <p:spPr>
          <a:xfrm>
            <a:off x="265083" y="1598915"/>
            <a:ext cx="5689316" cy="4880545"/>
          </a:xfrm>
          <a:prstGeom prst="rect">
            <a:avLst/>
          </a:prstGeom>
        </p:spPr>
      </p:pic>
      <p:pic>
        <p:nvPicPr>
          <p:cNvPr id="10" name="Picture 9">
            <a:extLst>
              <a:ext uri="{FF2B5EF4-FFF2-40B4-BE49-F238E27FC236}">
                <a16:creationId xmlns:a16="http://schemas.microsoft.com/office/drawing/2014/main" id="{6AED0BA0-8BE4-23B0-F27B-B2D1162E0350}"/>
              </a:ext>
            </a:extLst>
          </p:cNvPr>
          <p:cNvPicPr>
            <a:picLocks noChangeAspect="1"/>
          </p:cNvPicPr>
          <p:nvPr/>
        </p:nvPicPr>
        <p:blipFill>
          <a:blip r:embed="rId3"/>
          <a:stretch>
            <a:fillRect/>
          </a:stretch>
        </p:blipFill>
        <p:spPr>
          <a:xfrm>
            <a:off x="6237603" y="1598914"/>
            <a:ext cx="5909131" cy="4883208"/>
          </a:xfrm>
          <a:prstGeom prst="rect">
            <a:avLst/>
          </a:prstGeom>
        </p:spPr>
      </p:pic>
    </p:spTree>
    <p:extLst>
      <p:ext uri="{BB962C8B-B14F-4D97-AF65-F5344CB8AC3E}">
        <p14:creationId xmlns:p14="http://schemas.microsoft.com/office/powerpoint/2010/main" val="1290565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9C99-86CF-280A-0CB6-84A97325DD5B}"/>
              </a:ext>
            </a:extLst>
          </p:cNvPr>
          <p:cNvSpPr>
            <a:spLocks noGrp="1"/>
          </p:cNvSpPr>
          <p:nvPr>
            <p:ph type="title"/>
          </p:nvPr>
        </p:nvSpPr>
        <p:spPr>
          <a:xfrm>
            <a:off x="1774517" y="0"/>
            <a:ext cx="9827547" cy="654787"/>
          </a:xfrm>
        </p:spPr>
        <p:txBody>
          <a:bodyPr>
            <a:normAutofit fontScale="90000"/>
          </a:bodyPr>
          <a:lstStyle/>
          <a:p>
            <a:pPr marL="571500" indent="-5715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2021 Collection Performance Analysis</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711912-BCE1-B208-FE1A-62BE11331D06}"/>
              </a:ext>
            </a:extLst>
          </p:cNvPr>
          <p:cNvSpPr>
            <a:spLocks noGrp="1"/>
          </p:cNvSpPr>
          <p:nvPr>
            <p:ph idx="1"/>
          </p:nvPr>
        </p:nvSpPr>
        <p:spPr>
          <a:xfrm>
            <a:off x="208179" y="1344807"/>
            <a:ext cx="5887821" cy="654787"/>
          </a:xfrm>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Who are the Top 5 Customers with the Highest Outstanding debts in 2021?</a:t>
            </a:r>
            <a:endParaRPr lang="en-GB"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7C5099BF-B9B3-82E4-CD4E-B914C185E1D5}"/>
              </a:ext>
            </a:extLst>
          </p:cNvPr>
          <p:cNvSpPr txBox="1">
            <a:spLocks/>
          </p:cNvSpPr>
          <p:nvPr/>
        </p:nvSpPr>
        <p:spPr>
          <a:xfrm>
            <a:off x="6688290" y="1342048"/>
            <a:ext cx="5103260" cy="65478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Times New Roman" panose="02020603050405020304" pitchFamily="18" charset="0"/>
                <a:cs typeface="Times New Roman" panose="02020603050405020304" pitchFamily="18" charset="0"/>
              </a:rPr>
              <a:t>Who are the Top 5 Customers with the lowest Outstanding debts in 2021?</a:t>
            </a:r>
            <a:endParaRPr lang="en-GB"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11757FC-A69F-A1AF-46BC-608A9071FF89}"/>
              </a:ext>
            </a:extLst>
          </p:cNvPr>
          <p:cNvPicPr>
            <a:picLocks noChangeAspect="1"/>
          </p:cNvPicPr>
          <p:nvPr/>
        </p:nvPicPr>
        <p:blipFill>
          <a:blip r:embed="rId2"/>
          <a:stretch>
            <a:fillRect/>
          </a:stretch>
        </p:blipFill>
        <p:spPr>
          <a:xfrm>
            <a:off x="80362" y="2325137"/>
            <a:ext cx="5887821" cy="2784928"/>
          </a:xfrm>
          <a:prstGeom prst="rect">
            <a:avLst/>
          </a:prstGeom>
        </p:spPr>
      </p:pic>
      <p:pic>
        <p:nvPicPr>
          <p:cNvPr id="8" name="Picture 7">
            <a:extLst>
              <a:ext uri="{FF2B5EF4-FFF2-40B4-BE49-F238E27FC236}">
                <a16:creationId xmlns:a16="http://schemas.microsoft.com/office/drawing/2014/main" id="{FE00C4A7-E822-F6FF-3A5A-E26BCA0921C9}"/>
              </a:ext>
            </a:extLst>
          </p:cNvPr>
          <p:cNvPicPr>
            <a:picLocks noChangeAspect="1"/>
          </p:cNvPicPr>
          <p:nvPr/>
        </p:nvPicPr>
        <p:blipFill>
          <a:blip r:embed="rId3"/>
          <a:stretch>
            <a:fillRect/>
          </a:stretch>
        </p:blipFill>
        <p:spPr>
          <a:xfrm>
            <a:off x="6314152" y="2316122"/>
            <a:ext cx="5854366" cy="2784928"/>
          </a:xfrm>
          <a:prstGeom prst="rect">
            <a:avLst/>
          </a:prstGeom>
        </p:spPr>
      </p:pic>
    </p:spTree>
    <p:extLst>
      <p:ext uri="{BB962C8B-B14F-4D97-AF65-F5344CB8AC3E}">
        <p14:creationId xmlns:p14="http://schemas.microsoft.com/office/powerpoint/2010/main" val="1295023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9C99-86CF-280A-0CB6-84A97325DD5B}"/>
              </a:ext>
            </a:extLst>
          </p:cNvPr>
          <p:cNvSpPr>
            <a:spLocks noGrp="1"/>
          </p:cNvSpPr>
          <p:nvPr>
            <p:ph type="title"/>
          </p:nvPr>
        </p:nvSpPr>
        <p:spPr>
          <a:xfrm>
            <a:off x="565150" y="64574"/>
            <a:ext cx="9827547" cy="654787"/>
          </a:xfrm>
        </p:spPr>
        <p:txBody>
          <a:bodyPr>
            <a:normAutofit fontScale="90000"/>
          </a:bodyPr>
          <a:lstStyle/>
          <a:p>
            <a:pPr marL="571500" indent="-5715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2022 Collection Performance Analysis</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711912-BCE1-B208-FE1A-62BE11331D06}"/>
              </a:ext>
            </a:extLst>
          </p:cNvPr>
          <p:cNvSpPr>
            <a:spLocks noGrp="1"/>
          </p:cNvSpPr>
          <p:nvPr>
            <p:ph idx="1"/>
          </p:nvPr>
        </p:nvSpPr>
        <p:spPr>
          <a:xfrm>
            <a:off x="565150" y="1424275"/>
            <a:ext cx="4006850" cy="964963"/>
          </a:xfrm>
        </p:spPr>
        <p:txBody>
          <a:bodyPr>
            <a:normAutofit fontScale="92500" lnSpcReduction="20000"/>
          </a:bodyPr>
          <a:lstStyle/>
          <a:p>
            <a:pPr marL="0" indent="0" algn="just">
              <a:buNone/>
            </a:pPr>
            <a:r>
              <a:rPr lang="en-US" dirty="0">
                <a:latin typeface="Times New Roman" panose="02020603050405020304" pitchFamily="18" charset="0"/>
                <a:cs typeface="Times New Roman" panose="02020603050405020304" pitchFamily="18" charset="0"/>
              </a:rPr>
              <a:t>What’s the Trend in Outstanding Debts Over time By Top 5 Products in 2022? </a:t>
            </a:r>
            <a:endParaRPr lang="en-GB" dirty="0">
              <a:latin typeface="Times New Roman" panose="02020603050405020304" pitchFamily="18" charset="0"/>
              <a:cs typeface="Times New Roman" panose="02020603050405020304" pitchFamily="18" charset="0"/>
            </a:endParaRPr>
          </a:p>
        </p:txBody>
      </p:sp>
      <p:sp>
        <p:nvSpPr>
          <p:cNvPr id="12" name="Content Placeholder 2">
            <a:extLst>
              <a:ext uri="{FF2B5EF4-FFF2-40B4-BE49-F238E27FC236}">
                <a16:creationId xmlns:a16="http://schemas.microsoft.com/office/drawing/2014/main" id="{957C24B8-B523-38E5-F5FD-D833D11B76B2}"/>
              </a:ext>
            </a:extLst>
          </p:cNvPr>
          <p:cNvSpPr txBox="1">
            <a:spLocks/>
          </p:cNvSpPr>
          <p:nvPr/>
        </p:nvSpPr>
        <p:spPr>
          <a:xfrm>
            <a:off x="727587" y="4497385"/>
            <a:ext cx="3642849" cy="9649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dirty="0">
                <a:latin typeface="Times New Roman" panose="02020603050405020304" pitchFamily="18" charset="0"/>
                <a:cs typeface="Times New Roman" panose="02020603050405020304" pitchFamily="18" charset="0"/>
              </a:rPr>
              <a:t>What’s the trend in Default Rate Over Time in 2022?</a:t>
            </a:r>
            <a:endParaRPr lang="en-GB"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A5F76F7-F720-CBF3-A9F6-A88000082876}"/>
              </a:ext>
            </a:extLst>
          </p:cNvPr>
          <p:cNvPicPr>
            <a:picLocks noChangeAspect="1"/>
          </p:cNvPicPr>
          <p:nvPr/>
        </p:nvPicPr>
        <p:blipFill>
          <a:blip r:embed="rId2"/>
          <a:stretch>
            <a:fillRect/>
          </a:stretch>
        </p:blipFill>
        <p:spPr>
          <a:xfrm>
            <a:off x="4847303" y="614726"/>
            <a:ext cx="7138219" cy="3040893"/>
          </a:xfrm>
          <a:prstGeom prst="rect">
            <a:avLst/>
          </a:prstGeom>
        </p:spPr>
      </p:pic>
      <p:pic>
        <p:nvPicPr>
          <p:cNvPr id="8" name="Picture 7">
            <a:extLst>
              <a:ext uri="{FF2B5EF4-FFF2-40B4-BE49-F238E27FC236}">
                <a16:creationId xmlns:a16="http://schemas.microsoft.com/office/drawing/2014/main" id="{12E9069D-8115-00A9-D8C2-6673E041AE3C}"/>
              </a:ext>
            </a:extLst>
          </p:cNvPr>
          <p:cNvPicPr>
            <a:picLocks noChangeAspect="1"/>
          </p:cNvPicPr>
          <p:nvPr/>
        </p:nvPicPr>
        <p:blipFill>
          <a:blip r:embed="rId3"/>
          <a:stretch>
            <a:fillRect/>
          </a:stretch>
        </p:blipFill>
        <p:spPr>
          <a:xfrm>
            <a:off x="4847303" y="3838920"/>
            <a:ext cx="7138219" cy="2954506"/>
          </a:xfrm>
          <a:prstGeom prst="rect">
            <a:avLst/>
          </a:prstGeom>
        </p:spPr>
      </p:pic>
    </p:spTree>
    <p:extLst>
      <p:ext uri="{BB962C8B-B14F-4D97-AF65-F5344CB8AC3E}">
        <p14:creationId xmlns:p14="http://schemas.microsoft.com/office/powerpoint/2010/main" val="825246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9C99-86CF-280A-0CB6-84A97325DD5B}"/>
              </a:ext>
            </a:extLst>
          </p:cNvPr>
          <p:cNvSpPr>
            <a:spLocks noGrp="1"/>
          </p:cNvSpPr>
          <p:nvPr>
            <p:ph type="title"/>
          </p:nvPr>
        </p:nvSpPr>
        <p:spPr>
          <a:xfrm>
            <a:off x="1774517" y="0"/>
            <a:ext cx="9827547" cy="654787"/>
          </a:xfrm>
        </p:spPr>
        <p:txBody>
          <a:bodyPr>
            <a:normAutofit fontScale="90000"/>
          </a:bodyPr>
          <a:lstStyle/>
          <a:p>
            <a:pPr marL="571500" indent="-5715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2022 Collection Performance Analysis</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711912-BCE1-B208-FE1A-62BE11331D06}"/>
              </a:ext>
            </a:extLst>
          </p:cNvPr>
          <p:cNvSpPr>
            <a:spLocks noGrp="1"/>
          </p:cNvSpPr>
          <p:nvPr>
            <p:ph idx="1"/>
          </p:nvPr>
        </p:nvSpPr>
        <p:spPr>
          <a:xfrm>
            <a:off x="208179" y="703053"/>
            <a:ext cx="6536750" cy="654787"/>
          </a:xfrm>
        </p:spPr>
        <p:txBody>
          <a:bodyPr>
            <a:normAutofit/>
          </a:bodyPr>
          <a:lstStyle/>
          <a:p>
            <a:pPr algn="just"/>
            <a:r>
              <a:rPr lang="en-US" dirty="0">
                <a:latin typeface="Times New Roman" panose="02020603050405020304" pitchFamily="18" charset="0"/>
                <a:cs typeface="Times New Roman" panose="02020603050405020304" pitchFamily="18" charset="0"/>
              </a:rPr>
              <a:t>How much did each Product transact in 2022?</a:t>
            </a:r>
            <a:endParaRPr lang="en-GB" dirty="0">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7C5099BF-B9B3-82E4-CD4E-B914C185E1D5}"/>
              </a:ext>
            </a:extLst>
          </p:cNvPr>
          <p:cNvSpPr txBox="1">
            <a:spLocks/>
          </p:cNvSpPr>
          <p:nvPr/>
        </p:nvSpPr>
        <p:spPr>
          <a:xfrm>
            <a:off x="6688290" y="729840"/>
            <a:ext cx="6536750" cy="65478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900"/>
              </a:spcBef>
              <a:buFont typeface="Arial" panose="020B0604020202020204" pitchFamily="34" charset="0"/>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900"/>
              </a:spcBef>
              <a:buFont typeface="Arial" panose="020B0604020202020204" pitchFamily="34" charset="0"/>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900"/>
              </a:spcBef>
              <a:buFont typeface="Arial" panose="020B0604020202020204" pitchFamily="34" charset="0"/>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900"/>
              </a:spcBef>
              <a:buFont typeface="Arial" panose="020B0604020202020204" pitchFamily="34" charset="0"/>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9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Times New Roman" panose="02020603050405020304" pitchFamily="18" charset="0"/>
                <a:cs typeface="Times New Roman" panose="02020603050405020304" pitchFamily="18" charset="0"/>
              </a:rPr>
              <a:t>What’s the transaction types ratio in 2022?</a:t>
            </a: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9B54630-BDE0-E5AA-F6CC-3DE20418CF8D}"/>
              </a:ext>
            </a:extLst>
          </p:cNvPr>
          <p:cNvPicPr>
            <a:picLocks noChangeAspect="1"/>
          </p:cNvPicPr>
          <p:nvPr/>
        </p:nvPicPr>
        <p:blipFill>
          <a:blip r:embed="rId2"/>
          <a:stretch>
            <a:fillRect/>
          </a:stretch>
        </p:blipFill>
        <p:spPr>
          <a:xfrm>
            <a:off x="208179" y="1582708"/>
            <a:ext cx="5473981" cy="4521432"/>
          </a:xfrm>
          <a:prstGeom prst="rect">
            <a:avLst/>
          </a:prstGeom>
        </p:spPr>
      </p:pic>
      <p:pic>
        <p:nvPicPr>
          <p:cNvPr id="10" name="Picture 9">
            <a:extLst>
              <a:ext uri="{FF2B5EF4-FFF2-40B4-BE49-F238E27FC236}">
                <a16:creationId xmlns:a16="http://schemas.microsoft.com/office/drawing/2014/main" id="{2958F3CB-3A13-D94C-CC5B-91595BB17467}"/>
              </a:ext>
            </a:extLst>
          </p:cNvPr>
          <p:cNvPicPr>
            <a:picLocks noChangeAspect="1"/>
          </p:cNvPicPr>
          <p:nvPr/>
        </p:nvPicPr>
        <p:blipFill>
          <a:blip r:embed="rId3"/>
          <a:stretch>
            <a:fillRect/>
          </a:stretch>
        </p:blipFill>
        <p:spPr>
          <a:xfrm>
            <a:off x="7012755" y="1459680"/>
            <a:ext cx="4815452" cy="4668480"/>
          </a:xfrm>
          <a:prstGeom prst="rect">
            <a:avLst/>
          </a:prstGeom>
        </p:spPr>
      </p:pic>
    </p:spTree>
    <p:extLst>
      <p:ext uri="{BB962C8B-B14F-4D97-AF65-F5344CB8AC3E}">
        <p14:creationId xmlns:p14="http://schemas.microsoft.com/office/powerpoint/2010/main" val="562379359"/>
      </p:ext>
    </p:extLst>
  </p:cSld>
  <p:clrMapOvr>
    <a:masterClrMapping/>
  </p:clrMapOvr>
</p:sld>
</file>

<file path=ppt/theme/theme1.xml><?xml version="1.0" encoding="utf-8"?>
<a:theme xmlns:a="http://schemas.openxmlformats.org/drawingml/2006/main" name="PunchcardVTI">
  <a:themeElements>
    <a:clrScheme name="Punchcard">
      <a:dk1>
        <a:srgbClr val="000000"/>
      </a:dk1>
      <a:lt1>
        <a:srgbClr val="FFFFFF"/>
      </a:lt1>
      <a:dk2>
        <a:srgbClr val="00224B"/>
      </a:dk2>
      <a:lt2>
        <a:srgbClr val="EFF0EF"/>
      </a:lt2>
      <a:accent1>
        <a:srgbClr val="00B2F3"/>
      </a:accent1>
      <a:accent2>
        <a:srgbClr val="0471CC"/>
      </a:accent2>
      <a:accent3>
        <a:srgbClr val="14BBA9"/>
      </a:accent3>
      <a:accent4>
        <a:srgbClr val="8BB93B"/>
      </a:accent4>
      <a:accent5>
        <a:srgbClr val="EC970C"/>
      </a:accent5>
      <a:accent6>
        <a:srgbClr val="F55822"/>
      </a:accent6>
      <a:hlink>
        <a:srgbClr val="008EE6"/>
      </a:hlink>
      <a:folHlink>
        <a:srgbClr val="808C8E"/>
      </a:folHlink>
    </a:clrScheme>
    <a:fontScheme name="Punchcard">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unchcardVTI" id="{C7262591-AF98-8F48-B56D-6342D2439B1A}" vid="{261D9F73-974A-B14E-9EAF-4871CCA60BB1}"/>
    </a:ext>
  </a:extLst>
</a:theme>
</file>

<file path=docProps/app.xml><?xml version="1.0" encoding="utf-8"?>
<Properties xmlns="http://schemas.openxmlformats.org/officeDocument/2006/extended-properties" xmlns:vt="http://schemas.openxmlformats.org/officeDocument/2006/docPropsVTypes">
  <TotalTime>997</TotalTime>
  <Words>931</Words>
  <Application>Microsoft Office PowerPoint</Application>
  <PresentationFormat>Widescreen</PresentationFormat>
  <Paragraphs>85</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Neue Haas Grotesk Text Pro</vt:lpstr>
      <vt:lpstr>Symbol</vt:lpstr>
      <vt:lpstr>Times New Roman</vt:lpstr>
      <vt:lpstr>Wingdings</vt:lpstr>
      <vt:lpstr>PunchcardVTI</vt:lpstr>
      <vt:lpstr>Collection Performance Analysis</vt:lpstr>
      <vt:lpstr>Overview</vt:lpstr>
      <vt:lpstr>Key Performance Indicators (KPIs)</vt:lpstr>
      <vt:lpstr>2021 Collection Performance Analysis</vt:lpstr>
      <vt:lpstr>2021 Collection Performance Analysis</vt:lpstr>
      <vt:lpstr>2021 Collection Performance Analysis</vt:lpstr>
      <vt:lpstr>2021 Collection Performance Analysis</vt:lpstr>
      <vt:lpstr>2022 Collection Performance Analysis</vt:lpstr>
      <vt:lpstr>2022 Collection Performance Analysis</vt:lpstr>
      <vt:lpstr>2022 Collection Performance Analysis</vt:lpstr>
      <vt:lpstr>2022 Collection Performance Analysis</vt:lpstr>
      <vt:lpstr>2023 Collection Performance Analysis</vt:lpstr>
      <vt:lpstr>2023 Collection Performance Analysis</vt:lpstr>
      <vt:lpstr>2023 Collection Performance Analysis</vt:lpstr>
      <vt:lpstr>2023 Collection Performance Analysis</vt:lpstr>
      <vt:lpstr>Key Areas of Interests</vt:lpstr>
      <vt:lpstr>Conclusion</vt:lpstr>
      <vt:lpstr>Recommendation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Collection Performance Analysis</dc:title>
  <dc:creator>kudus adewale</dc:creator>
  <cp:lastModifiedBy>kudus adewale</cp:lastModifiedBy>
  <cp:revision>12</cp:revision>
  <dcterms:created xsi:type="dcterms:W3CDTF">2023-05-03T20:31:37Z</dcterms:created>
  <dcterms:modified xsi:type="dcterms:W3CDTF">2023-05-04T13:09:31Z</dcterms:modified>
</cp:coreProperties>
</file>